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54"/>
  </p:notesMasterIdLst>
  <p:sldIdLst>
    <p:sldId id="346" r:id="rId3"/>
    <p:sldId id="351" r:id="rId4"/>
    <p:sldId id="354" r:id="rId5"/>
    <p:sldId id="357" r:id="rId6"/>
    <p:sldId id="358" r:id="rId7"/>
    <p:sldId id="359" r:id="rId8"/>
    <p:sldId id="360" r:id="rId9"/>
    <p:sldId id="361" r:id="rId10"/>
    <p:sldId id="363" r:id="rId11"/>
    <p:sldId id="364" r:id="rId12"/>
    <p:sldId id="365" r:id="rId13"/>
    <p:sldId id="366" r:id="rId14"/>
    <p:sldId id="368" r:id="rId15"/>
    <p:sldId id="262" r:id="rId16"/>
    <p:sldId id="370" r:id="rId17"/>
    <p:sldId id="369" r:id="rId18"/>
    <p:sldId id="371" r:id="rId19"/>
    <p:sldId id="372" r:id="rId20"/>
    <p:sldId id="374" r:id="rId21"/>
    <p:sldId id="373" r:id="rId22"/>
    <p:sldId id="375" r:id="rId23"/>
    <p:sldId id="376" r:id="rId24"/>
    <p:sldId id="377" r:id="rId25"/>
    <p:sldId id="378" r:id="rId26"/>
    <p:sldId id="379" r:id="rId27"/>
    <p:sldId id="319" r:id="rId28"/>
    <p:sldId id="380" r:id="rId29"/>
    <p:sldId id="284" r:id="rId30"/>
    <p:sldId id="381" r:id="rId31"/>
    <p:sldId id="382" r:id="rId32"/>
    <p:sldId id="383" r:id="rId33"/>
    <p:sldId id="384" r:id="rId34"/>
    <p:sldId id="321" r:id="rId35"/>
    <p:sldId id="385" r:id="rId36"/>
    <p:sldId id="386" r:id="rId37"/>
    <p:sldId id="387" r:id="rId38"/>
    <p:sldId id="388" r:id="rId39"/>
    <p:sldId id="389" r:id="rId40"/>
    <p:sldId id="390" r:id="rId41"/>
    <p:sldId id="327" r:id="rId42"/>
    <p:sldId id="391" r:id="rId43"/>
    <p:sldId id="393" r:id="rId44"/>
    <p:sldId id="394" r:id="rId45"/>
    <p:sldId id="395" r:id="rId46"/>
    <p:sldId id="396" r:id="rId47"/>
    <p:sldId id="333" r:id="rId48"/>
    <p:sldId id="397" r:id="rId49"/>
    <p:sldId id="398" r:id="rId50"/>
    <p:sldId id="399" r:id="rId51"/>
    <p:sldId id="265" r:id="rId52"/>
    <p:sldId id="309" r:id="rId53"/>
  </p:sldIdLst>
  <p:sldSz cx="12192000" cy="6858000"/>
  <p:notesSz cx="6858000" cy="9144000"/>
  <p:embeddedFontLst>
    <p:embeddedFont>
      <p:font typeface="#9Slide03 AmpleSoft Bold" panose="020B0604020202020204" charset="0"/>
      <p:regular r:id="rId55"/>
    </p:embeddedFont>
    <p:embeddedFont>
      <p:font typeface="Calibri" panose="020F0502020204030204" pitchFamily="34" charset="0"/>
      <p:regular r:id="rId56"/>
      <p:bold r:id="rId57"/>
      <p:italic r:id="rId58"/>
      <p:boldItalic r:id="rId59"/>
    </p:embeddedFont>
    <p:embeddedFont>
      <p:font typeface="Nunito Black" pitchFamily="2" charset="0"/>
      <p:bold r:id="rId60"/>
      <p:boldItalic r:id="rId61"/>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008000"/>
    <a:srgbClr val="FFFFCC"/>
    <a:srgbClr val="F92D67"/>
    <a:srgbClr val="DFDFDF"/>
    <a:srgbClr val="FDD9BB"/>
    <a:srgbClr val="F9C9BF"/>
    <a:srgbClr val="00FF00"/>
    <a:srgbClr val="ECF3C5"/>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4622" autoAdjust="0"/>
  </p:normalViewPr>
  <p:slideViewPr>
    <p:cSldViewPr>
      <p:cViewPr varScale="1">
        <p:scale>
          <a:sx n="63" d="100"/>
          <a:sy n="63" d="100"/>
        </p:scale>
        <p:origin x="764" y="52"/>
      </p:cViewPr>
      <p:guideLst>
        <p:guide orient="horz" pos="1440"/>
        <p:guide pos="192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font" Target="fonts/font1.fntdata"/><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4.fntdata"/><Relationship Id="rId5" Type="http://schemas.openxmlformats.org/officeDocument/2006/relationships/slide" Target="slides/slide3.xml"/><Relationship Id="rId61" Type="http://schemas.openxmlformats.org/officeDocument/2006/relationships/font" Target="fonts/font7.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2.fntdata"/><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5.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6.fntdata"/><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2022-12-30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2022-12-30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2022-12-30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2022-12-30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2022-12-30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0167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2022-12-30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765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2022-12-30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05924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2022-12-30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65041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2022-12-30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56339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2022-12-30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6547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2022-12-30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88817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2022-12-30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97593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2022-12-30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2022-12-30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7265311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2022-12-30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505957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2022-12-30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4033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2022-12-30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2022-12-30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2022-12-30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2022-12-30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2022-12-30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2022-12-30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2022-12-30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2022-12-30</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2022-12-30</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7219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1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5.svg"/><Relationship Id="rId4" Type="http://schemas.openxmlformats.org/officeDocument/2006/relationships/image" Target="../media/image14.png"/></Relationships>
</file>

<file path=ppt/slides/_rels/slide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5.sv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5.svg"/><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15.svg"/><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5.sv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4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5.sv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svg"/><Relationship Id="rId7"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5.sv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5.svg"/><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svg"/><Relationship Id="rId7"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5.svg"/><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4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5.svg"/><Relationship Id="rId4" Type="http://schemas.openxmlformats.org/officeDocument/2006/relationships/image" Target="../media/image14.png"/></Relationships>
</file>

<file path=ppt/slides/_rels/slide4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5.sv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1.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5.sv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svg"/></Relationships>
</file>

<file path=ppt/slides/_rels/slide51.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9"/>
          <p:cNvSpPr txBox="1"/>
          <p:nvPr/>
        </p:nvSpPr>
        <p:spPr>
          <a:xfrm>
            <a:off x="838200" y="1295400"/>
            <a:ext cx="10749674" cy="1641475"/>
          </a:xfrm>
          <a:prstGeom prst="rect">
            <a:avLst/>
          </a:prstGeom>
        </p:spPr>
        <p:txBody>
          <a:bodyPr wrap="square" lIns="0" tIns="0" rIns="0" bIns="0" rtlCol="0" anchor="t">
            <a:spAutoFit/>
          </a:bodyPr>
          <a:lstStyle/>
          <a:p>
            <a:pPr algn="ctr">
              <a:lnSpc>
                <a:spcPts val="6400"/>
              </a:lnSpc>
              <a:spcBef>
                <a:spcPct val="0"/>
              </a:spcBef>
            </a:pPr>
            <a:r>
              <a:rPr lang="en-US" sz="5334" spc="-133" err="1">
                <a:solidFill>
                  <a:srgbClr val="272626"/>
                </a:solidFill>
                <a:latin typeface="Times New Roman" panose="02020603050405020304" pitchFamily="18" charset="0"/>
                <a:cs typeface="Times New Roman" panose="02020603050405020304" pitchFamily="18" charset="0"/>
              </a:rPr>
              <a:t>Thứ</a:t>
            </a:r>
            <a:r>
              <a:rPr lang="en-US" sz="5334" spc="-133">
                <a:solidFill>
                  <a:srgbClr val="272626"/>
                </a:solidFill>
                <a:latin typeface="Times New Roman" panose="02020603050405020304" pitchFamily="18" charset="0"/>
                <a:cs typeface="Times New Roman" panose="02020603050405020304" pitchFamily="18" charset="0"/>
              </a:rPr>
              <a:t> tư, ngày 28 tháng 12 năm </a:t>
            </a:r>
            <a:r>
              <a:rPr lang="en-US" sz="5334" spc="-133" dirty="0">
                <a:solidFill>
                  <a:srgbClr val="272626"/>
                </a:solidFill>
                <a:latin typeface="Times New Roman" panose="02020603050405020304" pitchFamily="18" charset="0"/>
                <a:cs typeface="Times New Roman" panose="02020603050405020304" pitchFamily="18" charset="0"/>
              </a:rPr>
              <a:t>2022</a:t>
            </a:r>
          </a:p>
          <a:p>
            <a:pPr algn="ctr">
              <a:lnSpc>
                <a:spcPts val="6400"/>
              </a:lnSpc>
              <a:spcBef>
                <a:spcPct val="0"/>
              </a:spcBef>
            </a:pPr>
            <a:r>
              <a:rPr lang="en-US" sz="5334" spc="-133" dirty="0" err="1">
                <a:solidFill>
                  <a:srgbClr val="73C532"/>
                </a:solidFill>
                <a:latin typeface="Times New Roman" panose="02020603050405020304" pitchFamily="18" charset="0"/>
                <a:cs typeface="Times New Roman" panose="02020603050405020304" pitchFamily="18" charset="0"/>
              </a:rPr>
              <a:t>Tiếng</a:t>
            </a:r>
            <a:r>
              <a:rPr lang="en-US" sz="5334" spc="-133" dirty="0">
                <a:solidFill>
                  <a:srgbClr val="73C532"/>
                </a:solidFill>
                <a:latin typeface="Times New Roman" panose="02020603050405020304" pitchFamily="18" charset="0"/>
                <a:cs typeface="Times New Roman" panose="02020603050405020304" pitchFamily="18" charset="0"/>
              </a:rPr>
              <a:t> </a:t>
            </a:r>
            <a:r>
              <a:rPr lang="en-US" sz="5334" spc="-133" dirty="0" err="1">
                <a:solidFill>
                  <a:srgbClr val="73C532"/>
                </a:solidFill>
                <a:latin typeface="Times New Roman" panose="02020603050405020304" pitchFamily="18" charset="0"/>
                <a:cs typeface="Times New Roman" panose="02020603050405020304" pitchFamily="18" charset="0"/>
              </a:rPr>
              <a:t>Việt</a:t>
            </a:r>
            <a:endParaRPr lang="en-US" sz="5334" spc="-133" dirty="0">
              <a:solidFill>
                <a:srgbClr val="73C532"/>
              </a:solidFill>
              <a:latin typeface="Times New Roman" panose="02020603050405020304" pitchFamily="18" charset="0"/>
              <a:cs typeface="Times New Roman" panose="02020603050405020304" pitchFamily="18" charset="0"/>
            </a:endParaRPr>
          </a:p>
        </p:txBody>
      </p:sp>
      <p:sp>
        <p:nvSpPr>
          <p:cNvPr id="3" name="Subtitle 2"/>
          <p:cNvSpPr txBox="1">
            <a:spLocks/>
          </p:cNvSpPr>
          <p:nvPr/>
        </p:nvSpPr>
        <p:spPr>
          <a:xfrm>
            <a:off x="2420818" y="3456960"/>
            <a:ext cx="9540051" cy="1665514"/>
          </a:xfrm>
          <a:prstGeom prst="rect">
            <a:avLst/>
          </a:prstGeom>
        </p:spPr>
        <p:txBody>
          <a:bodyPr/>
          <a:lst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a:lstStyle>
          <a:p>
            <a:pPr marL="0" indent="0">
              <a:buNone/>
            </a:pPr>
            <a:r>
              <a:rPr lang="en-US" sz="5400" dirty="0">
                <a:solidFill>
                  <a:srgbClr val="FF0000"/>
                </a:solidFill>
                <a:latin typeface="Times New Roman" panose="02020603050405020304" pitchFamily="18" charset="0"/>
                <a:cs typeface="Times New Roman" panose="02020603050405020304" pitchFamily="18" charset="0"/>
              </a:rPr>
              <a:t>BÀI 32: CÂY BÚT THẦN</a:t>
            </a:r>
          </a:p>
        </p:txBody>
      </p:sp>
    </p:spTree>
    <p:extLst>
      <p:ext uri="{BB962C8B-B14F-4D97-AF65-F5344CB8AC3E}">
        <p14:creationId xmlns:p14="http://schemas.microsoft.com/office/powerpoint/2010/main" val="2828252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ellipse">
            <a:avLst/>
          </a:prstGeom>
        </p:spPr>
      </p:pic>
      <p:sp>
        <p:nvSpPr>
          <p:cNvPr id="4" name="TextBox 3">
            <a:extLst>
              <a:ext uri="{FF2B5EF4-FFF2-40B4-BE49-F238E27FC236}">
                <a16:creationId xmlns:a16="http://schemas.microsoft.com/office/drawing/2014/main" id="{874923DD-2CD3-2D7E-2162-E433FE8F2CFE}"/>
              </a:ext>
            </a:extLst>
          </p:cNvPr>
          <p:cNvSpPr txBox="1"/>
          <p:nvPr/>
        </p:nvSpPr>
        <p:spPr>
          <a:xfrm>
            <a:off x="1038873" y="396273"/>
            <a:ext cx="3456927" cy="510778"/>
          </a:xfrm>
          <a:prstGeom prst="roundRect">
            <a:avLst/>
          </a:prstGeom>
          <a:noFill/>
          <a:ln w="28575">
            <a:noFill/>
            <a:prstDash val="sysDash"/>
          </a:ln>
        </p:spPr>
        <p:txBody>
          <a:bodyPr wrap="square">
            <a:spAutoFit/>
          </a:bodyPr>
          <a:lstStyle/>
          <a:p>
            <a:pPr algn="ctr"/>
            <a:r>
              <a:rPr lang="en-US" sz="2400" b="1" dirty="0" err="1">
                <a:solidFill>
                  <a:srgbClr val="008000"/>
                </a:solidFill>
                <a:latin typeface="Nunito Black" pitchFamily="2" charset="0"/>
                <a:cs typeface="Baloo 2 SemiBold" pitchFamily="2" charset="0"/>
              </a:rPr>
              <a:t>Luyện</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đọc</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theo</a:t>
            </a:r>
            <a:r>
              <a:rPr lang="en-US" sz="2400" b="1" dirty="0">
                <a:solidFill>
                  <a:srgbClr val="008000"/>
                </a:solidFill>
                <a:latin typeface="Nunito Black" pitchFamily="2" charset="0"/>
                <a:cs typeface="Baloo 2 SemiBold" pitchFamily="2" charset="0"/>
              </a:rPr>
              <a:t> </a:t>
            </a:r>
            <a:r>
              <a:rPr lang="en-US" sz="2400" b="1" dirty="0" err="1">
                <a:solidFill>
                  <a:srgbClr val="008000"/>
                </a:solidFill>
                <a:latin typeface="Nunito Black" pitchFamily="2" charset="0"/>
                <a:cs typeface="Baloo 2 SemiBold" pitchFamily="2" charset="0"/>
              </a:rPr>
              <a:t>nhóm</a:t>
            </a:r>
            <a:endParaRPr lang="en-US" sz="2400" b="1" dirty="0">
              <a:solidFill>
                <a:srgbClr val="008000"/>
              </a:solidFill>
              <a:latin typeface="Nunito Black" pitchFamily="2" charset="0"/>
              <a:cs typeface="Baloo 2 SemiBold" pitchFamily="2" charset="0"/>
            </a:endParaRPr>
          </a:p>
        </p:txBody>
      </p:sp>
      <p:sp>
        <p:nvSpPr>
          <p:cNvPr id="6" name="Rectangle 5"/>
          <p:cNvSpPr/>
          <p:nvPr/>
        </p:nvSpPr>
        <p:spPr>
          <a:xfrm>
            <a:off x="457200" y="12954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70C0"/>
                </a:solidFill>
                <a:latin typeface="Times New Roman" panose="02020603050405020304" pitchFamily="18" charset="0"/>
                <a:cs typeface="Times New Roman" panose="02020603050405020304" pitchFamily="18"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8000"/>
                </a:solidFill>
                <a:latin typeface="Times New Roman" panose="02020603050405020304" pitchFamily="18" charset="0"/>
                <a:cs typeface="Times New Roman" panose="02020603050405020304" pitchFamily="18" charset="0"/>
              </a:rPr>
              <a:t>Mã Lương vẽ một con chim, chim tung cánh ba</a:t>
            </a:r>
            <a:r>
              <a:rPr lang="en-US" sz="2000" dirty="0">
                <a:solidFill>
                  <a:srgbClr val="008000"/>
                </a:solidFill>
                <a:latin typeface="Times New Roman" panose="02020603050405020304" pitchFamily="18" charset="0"/>
                <a:cs typeface="Times New Roman" panose="02020603050405020304" pitchFamily="18" charset="0"/>
              </a:rPr>
              <a:t>y</a:t>
            </a:r>
            <a:r>
              <a:rPr lang="vi-VN" sz="2000" dirty="0">
                <a:solidFill>
                  <a:srgbClr val="008000"/>
                </a:solidFill>
                <a:latin typeface="Times New Roman" panose="02020603050405020304" pitchFamily="18" charset="0"/>
                <a:cs typeface="Times New Roman" panose="02020603050405020304" pitchFamily="18"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chemeClr val="tx1">
                    <a:lumMod val="95000"/>
                    <a:lumOff val="5000"/>
                  </a:schemeClr>
                </a:solidFill>
                <a:latin typeface="Times New Roman" panose="02020603050405020304" pitchFamily="18" charset="0"/>
                <a:cs typeface="Times New Roman" panose="02020603050405020304" pitchFamily="18"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dirty="0">
                <a:solidFill>
                  <a:srgbClr val="002060"/>
                </a:solidFill>
                <a:latin typeface="Times New Roman" panose="02020603050405020304" pitchFamily="18" charset="0"/>
                <a:cs typeface="Times New Roman" panose="02020603050405020304" pitchFamily="18" charset="0"/>
              </a:rPr>
              <a:t>(Theo Truyện cổ tích Trung Quốc</a:t>
            </a:r>
            <a:endParaRPr kumimoji="0" lang="vi-VN" sz="20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extLst>
      <p:ext uri="{BB962C8B-B14F-4D97-AF65-F5344CB8AC3E}">
        <p14:creationId xmlns:p14="http://schemas.microsoft.com/office/powerpoint/2010/main" val="206924134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ellipse">
            <a:avLst/>
          </a:prstGeom>
        </p:spPr>
      </p:pic>
      <p:sp>
        <p:nvSpPr>
          <p:cNvPr id="5" name="TextBox 4">
            <a:extLst>
              <a:ext uri="{FF2B5EF4-FFF2-40B4-BE49-F238E27FC236}">
                <a16:creationId xmlns:a16="http://schemas.microsoft.com/office/drawing/2014/main" id="{874923DD-2CD3-2D7E-2162-E433FE8F2CFE}"/>
              </a:ext>
            </a:extLst>
          </p:cNvPr>
          <p:cNvSpPr txBox="1"/>
          <p:nvPr/>
        </p:nvSpPr>
        <p:spPr>
          <a:xfrm>
            <a:off x="1049098" y="487918"/>
            <a:ext cx="2608502"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Đọc</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toàn</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bài</a:t>
            </a:r>
            <a:endParaRPr lang="en-US" sz="2800" b="1" dirty="0">
              <a:solidFill>
                <a:srgbClr val="008000"/>
              </a:solidFill>
              <a:latin typeface="Nunito Black" pitchFamily="2" charset="0"/>
              <a:cs typeface="Baloo 2 SemiBold" pitchFamily="2" charset="0"/>
            </a:endParaRPr>
          </a:p>
        </p:txBody>
      </p:sp>
      <p:sp>
        <p:nvSpPr>
          <p:cNvPr id="6" name="Rectangle 5"/>
          <p:cNvSpPr/>
          <p:nvPr/>
        </p:nvSpPr>
        <p:spPr>
          <a:xfrm>
            <a:off x="560295" y="1371600"/>
            <a:ext cx="11277600" cy="5188916"/>
          </a:xfrm>
          <a:prstGeom prst="rect">
            <a:avLst/>
          </a:prstGeom>
          <a:solidFill>
            <a:srgbClr val="FFFFFF">
              <a:alpha val="80000"/>
            </a:srgb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000" dirty="0">
                <a:solidFill>
                  <a:srgbClr val="1F497D">
                    <a:lumMod val="50000"/>
                  </a:srgbClr>
                </a:solidFill>
                <a:latin typeface="Times New Roman" panose="02020603050405020304" pitchFamily="18" charset="0"/>
                <a:cs typeface="Times New Roman" panose="02020603050405020304" pitchFamily="18" charset="0"/>
              </a:rPr>
              <a:t>	</a:t>
            </a:r>
            <a:r>
              <a:rPr lang="vi-VN" sz="2000" dirty="0">
                <a:solidFill>
                  <a:srgbClr val="002060"/>
                </a:solidFill>
                <a:latin typeface="Times New Roman" panose="02020603050405020304" pitchFamily="18" charset="0"/>
                <a:cs typeface="Times New Roman" panose="02020603050405020304" pitchFamily="18"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lvl="0">
              <a:defRPr/>
            </a:pP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70C0"/>
                </a:solidFill>
                <a:latin typeface="Times New Roman" panose="02020603050405020304" pitchFamily="18" charset="0"/>
                <a:cs typeface="Times New Roman" panose="02020603050405020304" pitchFamily="18" charset="0"/>
              </a:rPr>
              <a:t>Một đêm, Mã Lương mơ thấy một cụ già tóc bạc phơ đưa cho em cây bút sáng lấp lánh. Em reo lên: “Cây bút đẹp quá! Cháu cảm ơn ông!”. Tỉnh dậy, Mã Lương thấy cây bút vẫn trong tay mình.</a:t>
            </a:r>
          </a:p>
          <a:p>
            <a:pPr lvl="0">
              <a:defRPr/>
            </a:pP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rgbClr val="008000"/>
                </a:solidFill>
                <a:latin typeface="Times New Roman" panose="02020603050405020304" pitchFamily="18" charset="0"/>
                <a:cs typeface="Times New Roman" panose="02020603050405020304" pitchFamily="18" charset="0"/>
              </a:rPr>
              <a:t>Mã Lương vẽ một con chim, chim tung cánh ba</a:t>
            </a:r>
            <a:r>
              <a:rPr lang="en-US" sz="2000" dirty="0">
                <a:solidFill>
                  <a:srgbClr val="008000"/>
                </a:solidFill>
                <a:latin typeface="Times New Roman" panose="02020603050405020304" pitchFamily="18" charset="0"/>
                <a:cs typeface="Times New Roman" panose="02020603050405020304" pitchFamily="18" charset="0"/>
              </a:rPr>
              <a:t>y</a:t>
            </a:r>
            <a:r>
              <a:rPr lang="vi-VN" sz="2000" dirty="0">
                <a:solidFill>
                  <a:srgbClr val="008000"/>
                </a:solidFill>
                <a:latin typeface="Times New Roman" panose="02020603050405020304" pitchFamily="18" charset="0"/>
                <a:cs typeface="Times New Roman" panose="02020603050405020304" pitchFamily="18" charset="0"/>
              </a:rPr>
              <a:t>; vẽ một con cá, cá vẫy đuôi trườn xuống sông,… Mã Lương liền dùng bút thần vẽ cho người nghèo trong làng. Nhà nào không có cày, em vẽ cho cày. Nhà nào không có cuốc, em vẽ cho cuốc,...</a:t>
            </a:r>
          </a:p>
          <a:p>
            <a:pPr lvl="0">
              <a:defRPr/>
            </a:pP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chemeClr val="tx1">
                    <a:lumMod val="95000"/>
                    <a:lumOff val="5000"/>
                  </a:schemeClr>
                </a:solidFill>
                <a:latin typeface="Times New Roman" panose="02020603050405020304" pitchFamily="18" charset="0"/>
                <a:cs typeface="Times New Roman" panose="02020603050405020304" pitchFamily="18"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lvl="0">
              <a:defRPr/>
            </a:pPr>
            <a:r>
              <a:rPr lang="en-US" sz="2000" dirty="0">
                <a:solidFill>
                  <a:srgbClr val="002060"/>
                </a:solidFill>
                <a:latin typeface="Times New Roman" panose="02020603050405020304" pitchFamily="18" charset="0"/>
                <a:cs typeface="Times New Roman" panose="02020603050405020304" pitchFamily="18" charset="0"/>
              </a:rPr>
              <a:t>	</a:t>
            </a:r>
            <a:r>
              <a:rPr lang="vi-VN" sz="2000" dirty="0">
                <a:solidFill>
                  <a:schemeClr val="accent6">
                    <a:lumMod val="50000"/>
                  </a:schemeClr>
                </a:solidFill>
                <a:latin typeface="Times New Roman" panose="02020603050405020304" pitchFamily="18" charset="0"/>
                <a:cs typeface="Times New Roman" panose="02020603050405020304" pitchFamily="18" charset="0"/>
              </a:rPr>
              <a:t>Phú ông sai đầy tớ xông vào cướp bút thần. Nhưng Mã Lương đã vượt ra ngoài bằng chiếc thang vẽ trên tường. Rồi Mã Lương vẽ một con ngựa, đi khắp đó đây giúp đỡ người nghèo khổ.</a:t>
            </a:r>
          </a:p>
          <a:p>
            <a:pPr lvl="0" algn="r">
              <a:defRPr/>
            </a:pPr>
            <a:r>
              <a:rPr lang="vi-VN" sz="2000">
                <a:solidFill>
                  <a:srgbClr val="002060"/>
                </a:solidFill>
                <a:latin typeface="Times New Roman" panose="02020603050405020304" pitchFamily="18" charset="0"/>
                <a:cs typeface="Times New Roman" panose="02020603050405020304" pitchFamily="18" charset="0"/>
              </a:rPr>
              <a:t>Theo </a:t>
            </a:r>
            <a:r>
              <a:rPr lang="vi-VN" sz="2000" dirty="0">
                <a:solidFill>
                  <a:srgbClr val="002060"/>
                </a:solidFill>
                <a:latin typeface="Times New Roman" panose="02020603050405020304" pitchFamily="18" charset="0"/>
                <a:cs typeface="Times New Roman" panose="02020603050405020304" pitchFamily="18" charset="0"/>
              </a:rPr>
              <a:t>Truyện cổ tích Trung Quốc</a:t>
            </a:r>
            <a:endParaRPr kumimoji="0" lang="vi-VN" sz="20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endParaRPr>
          </a:p>
        </p:txBody>
      </p:sp>
      <p:sp>
        <p:nvSpPr>
          <p:cNvPr id="7" name="Rectangle 6"/>
          <p:cNvSpPr/>
          <p:nvPr/>
        </p:nvSpPr>
        <p:spPr>
          <a:xfrm>
            <a:off x="4502354" y="909935"/>
            <a:ext cx="2355646" cy="461665"/>
          </a:xfrm>
          <a:prstGeom prst="rect">
            <a:avLst/>
          </a:prstGeom>
        </p:spPr>
        <p:txBody>
          <a:bodyPr wrap="none">
            <a:spAutoFit/>
          </a:bodyPr>
          <a:lstStyle/>
          <a:p>
            <a:pPr lvl="0" algn="ctr">
              <a:defRPr/>
            </a:pPr>
            <a:r>
              <a:rPr lang="en-US" sz="2400" b="1" spc="-133" dirty="0">
                <a:solidFill>
                  <a:srgbClr val="FF0000"/>
                </a:solidFill>
                <a:latin typeface="Nunito Black" pitchFamily="2" charset="0"/>
              </a:rPr>
              <a:t>CÂY BÚT THẦN</a:t>
            </a:r>
            <a:endParaRPr lang="en-US" sz="2400" dirty="0">
              <a:solidFill>
                <a:srgbClr val="1F497D">
                  <a:lumMod val="50000"/>
                </a:srgbClr>
              </a:solidFill>
              <a:latin typeface="Nunito Black" pitchFamily="2" charset="0"/>
            </a:endParaRPr>
          </a:p>
        </p:txBody>
      </p:sp>
    </p:spTree>
    <p:extLst>
      <p:ext uri="{BB962C8B-B14F-4D97-AF65-F5344CB8AC3E}">
        <p14:creationId xmlns:p14="http://schemas.microsoft.com/office/powerpoint/2010/main" val="33176801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Nunito Black" pitchFamily="2" charset="0"/>
                <a:cs typeface="Baloo 2 SemiBold" pitchFamily="2" charset="0"/>
              </a:rPr>
              <a:t>Giải</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nghĩa</a:t>
            </a:r>
            <a:r>
              <a:rPr lang="en-US" sz="2800" b="1" dirty="0">
                <a:solidFill>
                  <a:srgbClr val="008000"/>
                </a:solidFill>
                <a:latin typeface="Nunito Black" pitchFamily="2" charset="0"/>
                <a:cs typeface="Baloo 2 SemiBold" pitchFamily="2" charset="0"/>
              </a:rPr>
              <a:t> </a:t>
            </a:r>
            <a:r>
              <a:rPr lang="en-US" sz="2800" b="1" dirty="0" err="1">
                <a:solidFill>
                  <a:srgbClr val="008000"/>
                </a:solidFill>
                <a:latin typeface="Nunito Black" pitchFamily="2" charset="0"/>
                <a:cs typeface="Baloo 2 SemiBold" pitchFamily="2" charset="0"/>
              </a:rPr>
              <a:t>từ</a:t>
            </a:r>
            <a:endParaRPr lang="en-US" sz="2800" b="1" dirty="0">
              <a:solidFill>
                <a:srgbClr val="008000"/>
              </a:solidFill>
              <a:latin typeface="Nunito Black" pitchFamily="2" charset="0"/>
              <a:cs typeface="Baloo 2 SemiBold" pitchFamily="2" charset="0"/>
            </a:endParaRPr>
          </a:p>
        </p:txBody>
      </p:sp>
      <p:pic>
        <p:nvPicPr>
          <p:cNvPr id="7" name="Picture 2" descr="Phú Ông Tham Lam"/>
          <p:cNvPicPr>
            <a:picLocks noChangeAspect="1" noChangeArrowheads="1"/>
          </p:cNvPicPr>
          <p:nvPr/>
        </p:nvPicPr>
        <p:blipFill rotWithShape="1">
          <a:blip r:embed="rId3">
            <a:extLst>
              <a:ext uri="{28A0092B-C50C-407E-A947-70E740481C1C}">
                <a14:useLocalDpi xmlns:a14="http://schemas.microsoft.com/office/drawing/2010/main" val="0"/>
              </a:ext>
            </a:extLst>
          </a:blip>
          <a:srcRect t="18750" b="5208"/>
          <a:stretch/>
        </p:blipFill>
        <p:spPr bwMode="auto">
          <a:xfrm>
            <a:off x="1524000" y="1435894"/>
            <a:ext cx="8839200" cy="50411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524000" y="1219200"/>
            <a:ext cx="8839200" cy="609600"/>
          </a:xfrm>
          <a:prstGeom prst="roundRect">
            <a:avLst/>
          </a:prstGeom>
          <a:solidFill>
            <a:schemeClr val="accent6">
              <a:lumMod val="20000"/>
              <a:lumOff val="80000"/>
            </a:schemeClr>
          </a:solidFill>
          <a:ln w="571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a:solidFill>
                  <a:schemeClr val="tx1"/>
                </a:solidFill>
                <a:latin typeface="Times New Roman" panose="02020603050405020304" pitchFamily="18" charset="0"/>
                <a:cs typeface="Times New Roman" panose="02020603050405020304" pitchFamily="18" charset="0"/>
              </a:rPr>
              <a:t>Phú</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ông</a:t>
            </a:r>
            <a:r>
              <a:rPr lang="en-US" sz="4000" dirty="0">
                <a:solidFill>
                  <a:schemeClr val="tx1"/>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người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đàn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giàu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có</a:t>
            </a:r>
            <a:r>
              <a:rPr lang="en-US" sz="2800" dirty="0">
                <a:solidFill>
                  <a:srgbClr val="0070C0"/>
                </a:solidFill>
                <a:latin typeface="Times New Roman" panose="02020603050405020304" pitchFamily="18" charset="0"/>
                <a:cs typeface="Times New Roman" panose="02020603050405020304" pitchFamily="18" charset="0"/>
              </a:rPr>
              <a:t> ở </a:t>
            </a:r>
            <a:r>
              <a:rPr lang="en-US" sz="2800" dirty="0" err="1">
                <a:solidFill>
                  <a:srgbClr val="0070C0"/>
                </a:solidFill>
                <a:latin typeface="Times New Roman" panose="02020603050405020304" pitchFamily="18" charset="0"/>
                <a:cs typeface="Times New Roman" panose="02020603050405020304" pitchFamily="18" charset="0"/>
              </a:rPr>
              <a:t>nông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thôn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thời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xưa</a:t>
            </a:r>
            <a:r>
              <a:rPr lang="en-US" sz="2800" dirty="0">
                <a:solidFill>
                  <a:srgbClr val="0070C0"/>
                </a:solidFill>
                <a:latin typeface="Times New Roman" panose="02020603050405020304" pitchFamily="18" charset="0"/>
                <a:cs typeface="Times New Roman" panose="02020603050405020304" pitchFamily="18" charset="0"/>
              </a:rPr>
              <a:t>.</a:t>
            </a:r>
            <a:endParaRPr lang="vi-VN" sz="24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3466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ây tre trăm đốt [Truyện tranh cổ tích] - Dolatrees chia sẻ kiến thức về về  các loại cây"/>
          <p:cNvPicPr>
            <a:picLocks noChangeAspect="1" noChangeArrowheads="1"/>
          </p:cNvPicPr>
          <p:nvPr/>
        </p:nvPicPr>
        <p:blipFill rotWithShape="1">
          <a:blip r:embed="rId2">
            <a:extLst>
              <a:ext uri="{28A0092B-C50C-407E-A947-70E740481C1C}">
                <a14:useLocalDpi xmlns:a14="http://schemas.microsoft.com/office/drawing/2010/main" val="0"/>
              </a:ext>
            </a:extLst>
          </a:blip>
          <a:srcRect l="-1841" t="8176" r="1841" b="16931"/>
          <a:stretch/>
        </p:blipFill>
        <p:spPr bwMode="auto">
          <a:xfrm>
            <a:off x="1518087" y="1069956"/>
            <a:ext cx="8276956" cy="34899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1073508" y="487865"/>
            <a:ext cx="2736491"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Giải</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nghĩa</a:t>
            </a:r>
            <a:r>
              <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28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từ</a:t>
            </a:r>
            <a:endParaRPr kumimoji="0" lang="en-US" sz="28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
        <p:nvSpPr>
          <p:cNvPr id="8" name="Rounded Rectangle 7"/>
          <p:cNvSpPr/>
          <p:nvPr/>
        </p:nvSpPr>
        <p:spPr>
          <a:xfrm>
            <a:off x="1219200" y="4962752"/>
            <a:ext cx="9512287" cy="609600"/>
          </a:xfrm>
          <a:prstGeom prst="roundRect">
            <a:avLst/>
          </a:prstGeom>
          <a:solidFill>
            <a:srgbClr val="FFFFFF">
              <a:alpha val="80000"/>
            </a:srgbClr>
          </a:solidFill>
          <a:ln w="5715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000" dirty="0" err="1">
                <a:solidFill>
                  <a:srgbClr val="002060"/>
                </a:solidFill>
                <a:latin typeface="Times New Roman" panose="02020603050405020304" pitchFamily="18" charset="0"/>
                <a:cs typeface="Times New Roman" panose="02020603050405020304" pitchFamily="18" charset="0"/>
              </a:rPr>
              <a:t>Đầy</a:t>
            </a:r>
            <a:r>
              <a:rPr lang="en-US" sz="4000" dirty="0">
                <a:solidFill>
                  <a:srgbClr val="002060"/>
                </a:solidFill>
                <a:latin typeface="Times New Roman" panose="02020603050405020304" pitchFamily="18" charset="0"/>
                <a:cs typeface="Times New Roman" panose="02020603050405020304" pitchFamily="18" charset="0"/>
              </a:rPr>
              <a:t> </a:t>
            </a:r>
            <a:r>
              <a:rPr lang="en-US" sz="4000" dirty="0" err="1">
                <a:solidFill>
                  <a:srgbClr val="002060"/>
                </a:solidFill>
                <a:latin typeface="Times New Roman" panose="02020603050405020304" pitchFamily="18" charset="0"/>
                <a:cs typeface="Times New Roman" panose="02020603050405020304" pitchFamily="18" charset="0"/>
              </a:rPr>
              <a:t>tớ</a:t>
            </a:r>
            <a:r>
              <a:rPr lang="en-US" sz="4000" dirty="0">
                <a:solidFill>
                  <a:srgbClr val="002060"/>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người</a:t>
            </a:r>
            <a:r>
              <a:rPr lang="en-US" sz="2400" dirty="0">
                <a:solidFill>
                  <a:schemeClr val="accent6">
                    <a:lumMod val="50000"/>
                  </a:schemeClr>
                </a:solidFill>
                <a:latin typeface="Times New Roman" panose="02020603050405020304" pitchFamily="18" charset="0"/>
                <a:cs typeface="Times New Roman" panose="02020603050405020304" pitchFamily="18" charset="0"/>
              </a:rPr>
              <a:t> ở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giàu</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thời</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xưa</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phải</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làm</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tất</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cả</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các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việc</a:t>
            </a:r>
            <a:r>
              <a:rPr lang="en-US" sz="2400" dirty="0">
                <a:solidFill>
                  <a:schemeClr val="accent6">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6">
                    <a:lumMod val="50000"/>
                  </a:schemeClr>
                </a:solidFill>
                <a:latin typeface="Times New Roman" panose="02020603050405020304" pitchFamily="18" charset="0"/>
                <a:cs typeface="Times New Roman" panose="02020603050405020304" pitchFamily="18" charset="0"/>
              </a:rPr>
              <a:t>nhà</a:t>
            </a:r>
            <a:r>
              <a:rPr lang="en-US" sz="2400" dirty="0">
                <a:solidFill>
                  <a:schemeClr val="accent6">
                    <a:lumMod val="50000"/>
                  </a:schemeClr>
                </a:solidFill>
                <a:latin typeface="Times New Roman" panose="02020603050405020304" pitchFamily="18" charset="0"/>
                <a:cs typeface="Times New Roman" panose="02020603050405020304" pitchFamily="18" charset="0"/>
              </a:rPr>
              <a:t>.</a:t>
            </a:r>
            <a:endParaRPr lang="vi-VN" sz="24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2" name="Down Arrow 1"/>
          <p:cNvSpPr/>
          <p:nvPr/>
        </p:nvSpPr>
        <p:spPr>
          <a:xfrm rot="18758429">
            <a:off x="2722478" y="2406754"/>
            <a:ext cx="762000" cy="12192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298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6004200" y="1981200"/>
            <a:ext cx="514503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6400" dirty="0" err="1">
                <a:solidFill>
                  <a:srgbClr val="F92D67"/>
                </a:solidFill>
                <a:latin typeface="Times New Roman" panose="02020603050405020304" pitchFamily="18" charset="0"/>
                <a:ea typeface="+mj-ea"/>
                <a:cs typeface="Times New Roman" panose="02020603050405020304" pitchFamily="18" charset="0"/>
              </a:rPr>
              <a:t>Trả</a:t>
            </a:r>
            <a:r>
              <a:rPr lang="en-US" sz="6400" dirty="0">
                <a:solidFill>
                  <a:srgbClr val="F92D67"/>
                </a:solidFill>
                <a:latin typeface="Times New Roman" panose="02020603050405020304" pitchFamily="18" charset="0"/>
                <a:ea typeface="+mj-ea"/>
                <a:cs typeface="Times New Roman" panose="02020603050405020304" pitchFamily="18" charset="0"/>
              </a:rPr>
              <a:t> </a:t>
            </a:r>
            <a:r>
              <a:rPr lang="en-US" sz="6400" dirty="0" err="1">
                <a:solidFill>
                  <a:srgbClr val="F92D67"/>
                </a:solidFill>
                <a:latin typeface="Times New Roman" panose="02020603050405020304" pitchFamily="18" charset="0"/>
                <a:ea typeface="+mj-ea"/>
                <a:cs typeface="Times New Roman" panose="02020603050405020304" pitchFamily="18" charset="0"/>
              </a:rPr>
              <a:t>lời</a:t>
            </a:r>
            <a:r>
              <a:rPr lang="en-US" sz="6400" dirty="0">
                <a:solidFill>
                  <a:srgbClr val="F92D67"/>
                </a:solidFill>
                <a:latin typeface="Times New Roman" panose="02020603050405020304" pitchFamily="18" charset="0"/>
                <a:ea typeface="+mj-ea"/>
                <a:cs typeface="Times New Roman" panose="02020603050405020304" pitchFamily="18" charset="0"/>
              </a:rPr>
              <a:t> </a:t>
            </a:r>
            <a:r>
              <a:rPr lang="en-US" sz="6400" dirty="0" err="1">
                <a:solidFill>
                  <a:srgbClr val="F92D67"/>
                </a:solidFill>
                <a:latin typeface="Times New Roman" panose="02020603050405020304" pitchFamily="18" charset="0"/>
                <a:ea typeface="+mj-ea"/>
                <a:cs typeface="Times New Roman" panose="02020603050405020304" pitchFamily="18" charset="0"/>
              </a:rPr>
              <a:t>câu</a:t>
            </a:r>
            <a:r>
              <a:rPr lang="en-US" sz="6400" dirty="0">
                <a:solidFill>
                  <a:srgbClr val="F92D67"/>
                </a:solidFill>
                <a:latin typeface="Times New Roman" panose="02020603050405020304" pitchFamily="18" charset="0"/>
                <a:ea typeface="+mj-ea"/>
                <a:cs typeface="Times New Roman" panose="02020603050405020304" pitchFamily="18" charset="0"/>
              </a:rPr>
              <a:t> </a:t>
            </a:r>
            <a:r>
              <a:rPr lang="en-US" sz="6400" dirty="0" err="1">
                <a:solidFill>
                  <a:srgbClr val="F92D67"/>
                </a:solidFill>
                <a:latin typeface="Times New Roman" panose="02020603050405020304" pitchFamily="18" charset="0"/>
                <a:ea typeface="+mj-ea"/>
                <a:cs typeface="Times New Roman" panose="02020603050405020304" pitchFamily="18" charset="0"/>
              </a:rPr>
              <a:t>hỏi</a:t>
            </a:r>
            <a:endParaRPr lang="en-US" sz="6400" dirty="0">
              <a:solidFill>
                <a:srgbClr val="F92D67"/>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12022342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0" y="0"/>
            <a:ext cx="1002831" cy="838201"/>
          </a:xfrm>
          <a:prstGeom prst="ellipse">
            <a:avLst/>
          </a:prstGeom>
        </p:spPr>
      </p:pic>
      <p:sp>
        <p:nvSpPr>
          <p:cNvPr id="5" name="Rounded Rectangle 4"/>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1: </a:t>
            </a:r>
            <a:r>
              <a:rPr kumimoji="0" lang="vi-VN"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Tìm những chi tiết cho thấy Mã Lương rất thích vẽ và vẽ rất giỏi.</a:t>
            </a:r>
            <a:endPar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grpSp>
        <p:nvGrpSpPr>
          <p:cNvPr id="8" name="Group 7"/>
          <p:cNvGrpSpPr/>
          <p:nvPr/>
        </p:nvGrpSpPr>
        <p:grpSpPr>
          <a:xfrm>
            <a:off x="816967" y="3606996"/>
            <a:ext cx="10591800" cy="2286000"/>
            <a:chOff x="762000" y="1828800"/>
            <a:chExt cx="10591800" cy="2286000"/>
          </a:xfrm>
        </p:grpSpPr>
        <p:sp>
          <p:nvSpPr>
            <p:cNvPr id="9" name="Rounded Rectangle 8"/>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0070C0"/>
                  </a:solidFill>
                  <a:effectLst/>
                  <a:uLnTx/>
                  <a:uFillTx/>
                  <a:latin typeface="Times New Roman" panose="02020603050405020304" pitchFamily="18" charset="0"/>
                  <a:cs typeface="Times New Roman" panose="02020603050405020304" pitchFamily="18"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grpSp>
          <p:nvGrpSpPr>
            <p:cNvPr id="10" name="Group 9"/>
            <p:cNvGrpSpPr/>
            <p:nvPr/>
          </p:nvGrpSpPr>
          <p:grpSpPr>
            <a:xfrm>
              <a:off x="762000" y="1828800"/>
              <a:ext cx="914801" cy="584333"/>
              <a:chOff x="-28110" y="914314"/>
              <a:chExt cx="851094" cy="584333"/>
            </a:xfrm>
          </p:grpSpPr>
          <p:pic>
            <p:nvPicPr>
              <p:cNvPr id="11" name="Picture 10">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2" name="TextBox 11">
                <a:extLst>
                  <a:ext uri="{FF2B5EF4-FFF2-40B4-BE49-F238E27FC236}">
                    <a16:creationId xmlns:a16="http://schemas.microsoft.com/office/drawing/2014/main" id="{6CB9475D-5FE6-AD42-327C-E5F28189D1C0}"/>
                  </a:ext>
                </a:extLst>
              </p:cNvPr>
              <p:cNvSpPr txBox="1"/>
              <p:nvPr/>
            </p:nvSpPr>
            <p:spPr>
              <a:xfrm>
                <a:off x="264712" y="960164"/>
                <a:ext cx="338839"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1</a:t>
                </a:r>
              </a:p>
            </p:txBody>
          </p:sp>
        </p:grpSp>
      </p:grpSp>
      <p:sp>
        <p:nvSpPr>
          <p:cNvPr id="20" name="Cloud 19"/>
          <p:cNvSpPr/>
          <p:nvPr/>
        </p:nvSpPr>
        <p:spPr>
          <a:xfrm>
            <a:off x="7259422" y="1529530"/>
            <a:ext cx="4495800" cy="1823572"/>
          </a:xfrm>
          <a:prstGeom prst="cloud">
            <a:avLst/>
          </a:prstGeom>
          <a:solidFill>
            <a:srgbClr val="FFFFFF">
              <a:alpha val="80000"/>
            </a:srgbClr>
          </a:solidFill>
          <a:ln>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tx1"/>
                </a:solidFill>
                <a:effectLst/>
                <a:uLnTx/>
                <a:uFillTx/>
                <a:latin typeface="Times New Roman" panose="02020603050405020304" pitchFamily="18" charset="0"/>
                <a:ea typeface="Open Sans" panose="020B0606030504020204" pitchFamily="34" charset="0"/>
                <a:cs typeface="Times New Roman" panose="02020603050405020304" pitchFamily="18" charset="0"/>
              </a:rPr>
              <a:t>Gợi</a:t>
            </a:r>
            <a:r>
              <a:rPr kumimoji="0" lang="en-US" sz="2400" b="1" i="0" u="none" strike="noStrike" kern="1200" cap="none" spc="0" normalizeH="0" baseline="0" noProof="0" dirty="0">
                <a:ln>
                  <a:noFill/>
                </a:ln>
                <a:solidFill>
                  <a:schemeClr val="tx1"/>
                </a:solidFill>
                <a:effectLst/>
                <a:uLnTx/>
                <a:uFillTx/>
                <a:latin typeface="Times New Roman" panose="02020603050405020304" pitchFamily="18" charset="0"/>
                <a:ea typeface="Open Sans" panose="020B0606030504020204" pitchFamily="34" charset="0"/>
                <a:cs typeface="Times New Roman" panose="02020603050405020304" pitchFamily="18" charset="0"/>
              </a:rPr>
              <a:t> ý: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Em</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đọc</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kĩ</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đoạn</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đầu</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để</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trả</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lời</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câu</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hỏi</a:t>
            </a:r>
            <a:r>
              <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439862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0" y="0"/>
            <a:ext cx="1002831" cy="838201"/>
          </a:xfrm>
          <a:prstGeom prst="ellipse">
            <a:avLst/>
          </a:prstGeom>
        </p:spPr>
      </p:pic>
      <p:sp>
        <p:nvSpPr>
          <p:cNvPr id="15" name="Arrow: Right 16">
            <a:extLst>
              <a:ext uri="{FF2B5EF4-FFF2-40B4-BE49-F238E27FC236}">
                <a16:creationId xmlns:a16="http://schemas.microsoft.com/office/drawing/2014/main" id="{20A2D69E-61A8-ECFB-AD2D-86A364EF4EC5}"/>
              </a:ext>
            </a:extLst>
          </p:cNvPr>
          <p:cNvSpPr/>
          <p:nvPr/>
        </p:nvSpPr>
        <p:spPr>
          <a:xfrm>
            <a:off x="1502921" y="3952921"/>
            <a:ext cx="444969" cy="3532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ounded Rectangle 15"/>
          <p:cNvSpPr/>
          <p:nvPr/>
        </p:nvSpPr>
        <p:spPr>
          <a:xfrm>
            <a:off x="2175164" y="3657600"/>
            <a:ext cx="7959436" cy="1104929"/>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Mã Lương rất thích vẽ. Khi kiếm củi trên núi hay lúc cắt cỏ ven sông, em đều tập vẽ trên đất, trên đá.</a:t>
            </a:r>
            <a:endPar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Rounded Rectangle 21"/>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1: </a:t>
            </a:r>
            <a:r>
              <a:rPr kumimoji="0" lang="vi-VN"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Tìm những chi tiết cho thấy Mã Lương rất thích vẽ và vẽ rất giỏi.</a:t>
            </a:r>
            <a:endPar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157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t"/>
            <a:r>
              <a:rPr lang="en-US" sz="2400" b="1" dirty="0" err="1">
                <a:solidFill>
                  <a:srgbClr val="008000"/>
                </a:solidFill>
                <a:latin typeface="Times New Roman" panose="02020603050405020304" pitchFamily="18" charset="0"/>
                <a:ea typeface="MS PMincho" panose="02020600040205080304" pitchFamily="18" charset="-128"/>
                <a:cs typeface="Times New Roman" panose="02020603050405020304" pitchFamily="18" charset="0"/>
              </a:rPr>
              <a:t>Câu</a:t>
            </a:r>
            <a:r>
              <a:rPr lang="en-US" sz="2400" b="1" dirty="0">
                <a:solidFill>
                  <a:srgbClr val="008000"/>
                </a:solidFill>
                <a:latin typeface="Times New Roman" panose="02020603050405020304" pitchFamily="18" charset="0"/>
                <a:ea typeface="MS PMincho" panose="02020600040205080304" pitchFamily="18" charset="-128"/>
                <a:cs typeface="Times New Roman" panose="02020603050405020304" pitchFamily="18" charset="0"/>
              </a:rPr>
              <a:t> 2: </a:t>
            </a:r>
            <a:r>
              <a:rPr lang="vi-VN" sz="2400" dirty="0">
                <a:solidFill>
                  <a:srgbClr val="008000"/>
                </a:solidFill>
                <a:latin typeface="Times New Roman" panose="02020603050405020304" pitchFamily="18" charset="0"/>
                <a:ea typeface="MS PMincho" panose="02020600040205080304" pitchFamily="18" charset="-128"/>
                <a:cs typeface="Times New Roman" panose="02020603050405020304" pitchFamily="18" charset="0"/>
              </a:rPr>
              <a:t>Mã Lương được ai tặng cho cây bút thần? Cây bút đó có gì lạ?</a:t>
            </a:r>
            <a:endPar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ea typeface="MS PMincho" panose="02020600040205080304" pitchFamily="18" charset="-128"/>
              <a:cs typeface="Times New Roman" panose="02020603050405020304" pitchFamily="18" charset="0"/>
            </a:endParaRPr>
          </a:p>
        </p:txBody>
      </p:sp>
      <p:sp>
        <p:nvSpPr>
          <p:cNvPr id="15" name="Cloud 14">
            <a:extLst>
              <a:ext uri="{FF2B5EF4-FFF2-40B4-BE49-F238E27FC236}">
                <a16:creationId xmlns:a16="http://schemas.microsoft.com/office/drawing/2014/main" id="{9983C60C-E901-DAA5-AC1C-ABD9B76BCFAC}"/>
              </a:ext>
            </a:extLst>
          </p:cNvPr>
          <p:cNvSpPr/>
          <p:nvPr/>
        </p:nvSpPr>
        <p:spPr>
          <a:xfrm>
            <a:off x="8604485" y="1553227"/>
            <a:ext cx="3124200" cy="182880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lvl="0" algn="ctr">
              <a:defRPr/>
            </a:pPr>
            <a:r>
              <a:rPr lang="en-US" sz="2000" dirty="0" err="1">
                <a:latin typeface="Times New Roman" panose="02020603050405020304" pitchFamily="18" charset="0"/>
                <a:ea typeface="MS PMincho" panose="02020600040205080304" pitchFamily="18" charset="-128"/>
                <a:cs typeface="Times New Roman" panose="02020603050405020304" pitchFamily="18" charset="0"/>
              </a:rPr>
              <a:t>Gợi</a:t>
            </a:r>
            <a:r>
              <a:rPr lang="en-US" sz="2000" dirty="0">
                <a:latin typeface="Times New Roman" panose="02020603050405020304" pitchFamily="18" charset="0"/>
                <a:ea typeface="MS PMincho" panose="02020600040205080304" pitchFamily="18" charset="-128"/>
                <a:cs typeface="Times New Roman" panose="02020603050405020304" pitchFamily="18" charset="0"/>
              </a:rPr>
              <a:t> ý: </a:t>
            </a:r>
            <a:r>
              <a:rPr lang="en-US" sz="2000" dirty="0" err="1">
                <a:latin typeface="Times New Roman" panose="02020603050405020304" pitchFamily="18" charset="0"/>
                <a:ea typeface="MS PMincho" panose="02020600040205080304" pitchFamily="18" charset="-128"/>
                <a:cs typeface="Times New Roman" panose="02020603050405020304" pitchFamily="18" charset="0"/>
              </a:rPr>
              <a:t>Em</a:t>
            </a:r>
            <a:r>
              <a:rPr lang="en-US" sz="2000" dirty="0">
                <a:latin typeface="Times New Roman" panose="02020603050405020304" pitchFamily="18" charset="0"/>
                <a:ea typeface="MS PMincho" panose="02020600040205080304" pitchFamily="18" charset="-128"/>
                <a:cs typeface="Times New Roman" panose="02020603050405020304" pitchFamily="18" charset="0"/>
              </a:rPr>
              <a:t> </a:t>
            </a:r>
            <a:r>
              <a:rPr lang="en-US" sz="2000" dirty="0" err="1">
                <a:latin typeface="Times New Roman" panose="02020603050405020304" pitchFamily="18" charset="0"/>
                <a:ea typeface="MS PMincho" panose="02020600040205080304" pitchFamily="18" charset="-128"/>
                <a:cs typeface="Times New Roman" panose="02020603050405020304" pitchFamily="18" charset="0"/>
              </a:rPr>
              <a:t>đọc</a:t>
            </a:r>
            <a:r>
              <a:rPr lang="en-US" sz="2000" dirty="0">
                <a:latin typeface="Times New Roman" panose="02020603050405020304" pitchFamily="18" charset="0"/>
                <a:ea typeface="MS PMincho" panose="02020600040205080304" pitchFamily="18" charset="-128"/>
                <a:cs typeface="Times New Roman" panose="02020603050405020304" pitchFamily="18" charset="0"/>
              </a:rPr>
              <a:t> </a:t>
            </a:r>
            <a:r>
              <a:rPr lang="en-US" sz="2000" dirty="0" err="1">
                <a:latin typeface="Times New Roman" panose="02020603050405020304" pitchFamily="18" charset="0"/>
                <a:ea typeface="MS PMincho" panose="02020600040205080304" pitchFamily="18" charset="-128"/>
                <a:cs typeface="Times New Roman" panose="02020603050405020304" pitchFamily="18" charset="0"/>
              </a:rPr>
              <a:t>đoạn</a:t>
            </a:r>
            <a:r>
              <a:rPr lang="en-US" sz="2000" dirty="0">
                <a:latin typeface="Times New Roman" panose="02020603050405020304" pitchFamily="18" charset="0"/>
                <a:ea typeface="MS PMincho" panose="02020600040205080304" pitchFamily="18" charset="-128"/>
                <a:cs typeface="Times New Roman" panose="02020603050405020304" pitchFamily="18" charset="0"/>
              </a:rPr>
              <a:t> </a:t>
            </a:r>
            <a:r>
              <a:rPr lang="en-US" sz="2000" dirty="0" err="1">
                <a:latin typeface="Times New Roman" panose="02020603050405020304" pitchFamily="18" charset="0"/>
                <a:ea typeface="MS PMincho" panose="02020600040205080304" pitchFamily="18" charset="-128"/>
                <a:cs typeface="Times New Roman" panose="02020603050405020304" pitchFamily="18" charset="0"/>
              </a:rPr>
              <a:t>văn</a:t>
            </a:r>
            <a:r>
              <a:rPr lang="en-US" sz="2000" dirty="0">
                <a:latin typeface="Times New Roman" panose="02020603050405020304" pitchFamily="18" charset="0"/>
                <a:ea typeface="MS PMincho" panose="02020600040205080304" pitchFamily="18" charset="-128"/>
                <a:cs typeface="Times New Roman" panose="02020603050405020304" pitchFamily="18" charset="0"/>
              </a:rPr>
              <a:t> </a:t>
            </a:r>
            <a:r>
              <a:rPr lang="en-US" sz="2000" dirty="0" err="1">
                <a:latin typeface="Times New Roman" panose="02020603050405020304" pitchFamily="18" charset="0"/>
                <a:ea typeface="MS PMincho" panose="02020600040205080304" pitchFamily="18" charset="-128"/>
                <a:cs typeface="Times New Roman" panose="02020603050405020304" pitchFamily="18" charset="0"/>
              </a:rPr>
              <a:t>thứ</a:t>
            </a:r>
            <a:r>
              <a:rPr lang="en-US" sz="2000" dirty="0">
                <a:latin typeface="Times New Roman" panose="02020603050405020304" pitchFamily="18" charset="0"/>
                <a:ea typeface="MS PMincho" panose="02020600040205080304" pitchFamily="18" charset="-128"/>
                <a:cs typeface="Times New Roman" panose="02020603050405020304" pitchFamily="18" charset="0"/>
              </a:rPr>
              <a:t> 2 </a:t>
            </a:r>
            <a:r>
              <a:rPr lang="en-US" sz="2000" dirty="0" err="1">
                <a:latin typeface="Times New Roman" panose="02020603050405020304" pitchFamily="18" charset="0"/>
                <a:ea typeface="MS PMincho" panose="02020600040205080304" pitchFamily="18" charset="-128"/>
                <a:cs typeface="Times New Roman" panose="02020603050405020304" pitchFamily="18" charset="0"/>
              </a:rPr>
              <a:t>và</a:t>
            </a:r>
            <a:r>
              <a:rPr lang="en-US" sz="2000" dirty="0">
                <a:latin typeface="Times New Roman" panose="02020603050405020304" pitchFamily="18" charset="0"/>
                <a:ea typeface="MS PMincho" panose="02020600040205080304" pitchFamily="18" charset="-128"/>
                <a:cs typeface="Times New Roman" panose="02020603050405020304" pitchFamily="18" charset="0"/>
              </a:rPr>
              <a:t> 3 </a:t>
            </a:r>
            <a:r>
              <a:rPr lang="en-US" sz="2000" dirty="0" err="1">
                <a:latin typeface="Times New Roman" panose="02020603050405020304" pitchFamily="18" charset="0"/>
                <a:ea typeface="MS PMincho" panose="02020600040205080304" pitchFamily="18" charset="-128"/>
                <a:cs typeface="Times New Roman" panose="02020603050405020304" pitchFamily="18" charset="0"/>
              </a:rPr>
              <a:t>để</a:t>
            </a:r>
            <a:r>
              <a:rPr lang="en-US" sz="2000" dirty="0">
                <a:latin typeface="Times New Roman" panose="02020603050405020304" pitchFamily="18" charset="0"/>
                <a:ea typeface="MS PMincho" panose="02020600040205080304" pitchFamily="18" charset="-128"/>
                <a:cs typeface="Times New Roman" panose="02020603050405020304" pitchFamily="18" charset="0"/>
              </a:rPr>
              <a:t> </a:t>
            </a:r>
            <a:r>
              <a:rPr lang="en-US" sz="2000" dirty="0" err="1">
                <a:latin typeface="Times New Roman" panose="02020603050405020304" pitchFamily="18" charset="0"/>
                <a:ea typeface="MS PMincho" panose="02020600040205080304" pitchFamily="18" charset="-128"/>
                <a:cs typeface="Times New Roman" panose="02020603050405020304" pitchFamily="18" charset="0"/>
              </a:rPr>
              <a:t>trả</a:t>
            </a:r>
            <a:r>
              <a:rPr lang="en-US" sz="2000" dirty="0">
                <a:latin typeface="Times New Roman" panose="02020603050405020304" pitchFamily="18" charset="0"/>
                <a:ea typeface="MS PMincho" panose="02020600040205080304" pitchFamily="18" charset="-128"/>
                <a:cs typeface="Times New Roman" panose="02020603050405020304" pitchFamily="18" charset="0"/>
              </a:rPr>
              <a:t> </a:t>
            </a:r>
            <a:r>
              <a:rPr lang="en-US" sz="2000" dirty="0" err="1">
                <a:latin typeface="Times New Roman" panose="02020603050405020304" pitchFamily="18" charset="0"/>
                <a:ea typeface="MS PMincho" panose="02020600040205080304" pitchFamily="18" charset="-128"/>
                <a:cs typeface="Times New Roman" panose="02020603050405020304" pitchFamily="18" charset="0"/>
              </a:rPr>
              <a:t>lời</a:t>
            </a:r>
            <a:r>
              <a:rPr lang="en-US" sz="2000" dirty="0">
                <a:latin typeface="Times New Roman" panose="02020603050405020304" pitchFamily="18" charset="0"/>
                <a:ea typeface="MS PMincho" panose="02020600040205080304" pitchFamily="18" charset="-128"/>
                <a:cs typeface="Times New Roman" panose="02020603050405020304" pitchFamily="18" charset="0"/>
              </a:rPr>
              <a:t> </a:t>
            </a:r>
            <a:r>
              <a:rPr lang="en-US" sz="2000" dirty="0" err="1">
                <a:latin typeface="Times New Roman" panose="02020603050405020304" pitchFamily="18" charset="0"/>
                <a:ea typeface="MS PMincho" panose="02020600040205080304" pitchFamily="18" charset="-128"/>
                <a:cs typeface="Times New Roman" panose="02020603050405020304" pitchFamily="18" charset="0"/>
              </a:rPr>
              <a:t>câu</a:t>
            </a:r>
            <a:r>
              <a:rPr lang="en-US" sz="2000" dirty="0">
                <a:latin typeface="Times New Roman" panose="02020603050405020304" pitchFamily="18" charset="0"/>
                <a:ea typeface="MS PMincho" panose="02020600040205080304" pitchFamily="18" charset="-128"/>
                <a:cs typeface="Times New Roman" panose="02020603050405020304" pitchFamily="18" charset="0"/>
              </a:rPr>
              <a:t> </a:t>
            </a:r>
            <a:r>
              <a:rPr lang="en-US" sz="2000" dirty="0" err="1">
                <a:latin typeface="Times New Roman" panose="02020603050405020304" pitchFamily="18" charset="0"/>
                <a:ea typeface="MS PMincho" panose="02020600040205080304" pitchFamily="18" charset="-128"/>
                <a:cs typeface="Times New Roman" panose="02020603050405020304" pitchFamily="18" charset="0"/>
              </a:rPr>
              <a:t>hỏi</a:t>
            </a:r>
            <a:r>
              <a:rPr lang="en-US" sz="2000" dirty="0">
                <a:latin typeface="Times New Roman" panose="02020603050405020304" pitchFamily="18" charset="0"/>
                <a:ea typeface="MS PMincho" panose="02020600040205080304" pitchFamily="18" charset="-128"/>
                <a:cs typeface="Times New Roman" panose="02020603050405020304" pitchFamily="18" charset="0"/>
              </a:rPr>
              <a:t>.</a:t>
            </a:r>
            <a:endParaRPr lang="en-US" sz="2000" b="1" dirty="0">
              <a:solidFill>
                <a:prstClr val="black"/>
              </a:solidFill>
              <a:latin typeface="Times New Roman" panose="02020603050405020304" pitchFamily="18" charset="0"/>
              <a:ea typeface="MS PMincho" panose="02020600040205080304" pitchFamily="18" charset="-128"/>
              <a:cs typeface="Times New Roman" panose="02020603050405020304" pitchFamily="18" charset="0"/>
            </a:endParaRPr>
          </a:p>
        </p:txBody>
      </p:sp>
    </p:spTree>
    <p:extLst>
      <p:ext uri="{BB962C8B-B14F-4D97-AF65-F5344CB8AC3E}">
        <p14:creationId xmlns:p14="http://schemas.microsoft.com/office/powerpoint/2010/main" val="2726643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t"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2: </a:t>
            </a:r>
            <a:r>
              <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Mã Lương được ai tặng cho cây bút thần? Cây bút đó có gì lạ?</a:t>
            </a:r>
          </a:p>
        </p:txBody>
      </p:sp>
      <p:sp>
        <p:nvSpPr>
          <p:cNvPr id="8" name="Arrow: Right 16">
            <a:extLst>
              <a:ext uri="{FF2B5EF4-FFF2-40B4-BE49-F238E27FC236}">
                <a16:creationId xmlns:a16="http://schemas.microsoft.com/office/drawing/2014/main" id="{20A2D69E-61A8-ECFB-AD2D-86A364EF4EC5}"/>
              </a:ext>
            </a:extLst>
          </p:cNvPr>
          <p:cNvSpPr/>
          <p:nvPr/>
        </p:nvSpPr>
        <p:spPr>
          <a:xfrm>
            <a:off x="1219200" y="4142509"/>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 name="Rounded Rectangle 8"/>
          <p:cNvSpPr/>
          <p:nvPr/>
        </p:nvSpPr>
        <p:spPr>
          <a:xfrm>
            <a:off x="1713174" y="3612534"/>
            <a:ext cx="7883236" cy="14478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Mã Lương được một cụ già tóc bạc phơ tặng cho cây bút. Điều lạ của cây bút đó là Mã Lương vẽ gì thì điều đó thành sự thật.</a:t>
            </a:r>
            <a:endParaRPr lang="en-US" sz="24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7698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0" y="0"/>
            <a:ext cx="1002831" cy="838201"/>
          </a:xfrm>
          <a:prstGeom prst="ellipse">
            <a:avLst/>
          </a:prstGeom>
        </p:spPr>
      </p:pic>
      <p:sp>
        <p:nvSpPr>
          <p:cNvPr id="14" name="Rounded Rectangle 13"/>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Câu</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3: </a:t>
            </a:r>
            <a:r>
              <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Đóng vai người dân trong làng, nói về những điều Mã Lương đã làm cho họ từ khi có bút thần.</a:t>
            </a:r>
            <a:endParaRPr kumimoji="0" lang="en-US" sz="2400" b="0" i="0" u="none" strike="noStrike" kern="1200" cap="none" spc="0" normalizeH="0" baseline="0" noProof="0" dirty="0">
              <a:ln>
                <a:noFill/>
              </a:ln>
              <a:solidFill>
                <a:srgbClr val="008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0" name="Cloud 9"/>
          <p:cNvSpPr/>
          <p:nvPr/>
        </p:nvSpPr>
        <p:spPr>
          <a:xfrm>
            <a:off x="4191000" y="1736392"/>
            <a:ext cx="7543800" cy="2197100"/>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Gợi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ý: </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Em dựa vào đoạn văn thứ 3 và đóng vai người dân trong làng để nói về những điều mà Mã Lương đã làm cho họ.</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11" name="Cloud 10"/>
          <p:cNvSpPr/>
          <p:nvPr/>
        </p:nvSpPr>
        <p:spPr>
          <a:xfrm>
            <a:off x="914400" y="4419600"/>
            <a:ext cx="4876800" cy="1315863"/>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Làm</a:t>
            </a:r>
            <a:r>
              <a:rPr kumimoji="0" lang="en-US" sz="2400" b="1" i="0" u="none" strike="noStrike" kern="1200" cap="none" spc="0" normalizeH="0" noProof="0" dirty="0">
                <a:ln>
                  <a:noFill/>
                </a:ln>
                <a:solidFill>
                  <a:srgbClr val="008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sz="2400" b="1" i="0" u="none" strike="noStrike" kern="1200" cap="none" spc="0" normalizeH="0" noProof="0" dirty="0" err="1">
                <a:ln>
                  <a:noFill/>
                </a:ln>
                <a:solidFill>
                  <a:srgbClr val="008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việc</a:t>
            </a:r>
            <a:r>
              <a:rPr kumimoji="0" lang="en-US" sz="2400" b="1" i="0" u="none" strike="noStrike" kern="1200" cap="none" spc="0" normalizeH="0" noProof="0" dirty="0">
                <a:ln>
                  <a:noFill/>
                </a:ln>
                <a:solidFill>
                  <a:srgbClr val="008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sz="2400" b="1" i="0" u="none" strike="noStrike" kern="1200" cap="none" spc="0" normalizeH="0" noProof="0" dirty="0" err="1">
                <a:ln>
                  <a:noFill/>
                </a:ln>
                <a:solidFill>
                  <a:srgbClr val="008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nhóm</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608696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CE1472-3DF4-0955-94B3-0E5ED746F3E8}"/>
              </a:ext>
            </a:extLst>
          </p:cNvPr>
          <p:cNvPicPr>
            <a:picLocks noChangeAspect="1"/>
          </p:cNvPicPr>
          <p:nvPr/>
        </p:nvPicPr>
        <p:blipFill rotWithShape="1">
          <a:blip r:embed="rId2"/>
          <a:srcRect t="15144" r="88722"/>
          <a:stretch/>
        </p:blipFill>
        <p:spPr>
          <a:xfrm>
            <a:off x="685800" y="671876"/>
            <a:ext cx="1143000" cy="775924"/>
          </a:xfrm>
          <a:prstGeom prst="rect">
            <a:avLst/>
          </a:prstGeom>
        </p:spPr>
      </p:pic>
      <p:pic>
        <p:nvPicPr>
          <p:cNvPr id="3" name="Picture 2" descr="A picture containing toy, doll, clipart&#10;&#10;Description automatically generated">
            <a:extLst>
              <a:ext uri="{FF2B5EF4-FFF2-40B4-BE49-F238E27FC236}">
                <a16:creationId xmlns:a16="http://schemas.microsoft.com/office/drawing/2014/main" id="{A194BB64-527E-9936-0BDE-0B88D0B09E8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75" b="96746" l="6515" r="71987">
                        <a14:foregroundMark x1="25081" y1="17456" x2="25081" y2="17456"/>
                        <a14:foregroundMark x1="46580" y1="89941" x2="46580" y2="89941"/>
                        <a14:foregroundMark x1="61564" y1="88757" x2="61564" y2="88757"/>
                        <a14:foregroundMark x1="57980" y1="83728" x2="57980" y2="83728"/>
                        <a14:foregroundMark x1="49511" y1="85503" x2="49511" y2="85503"/>
                        <a14:foregroundMark x1="47231" y1="85207" x2="47231" y2="85207"/>
                        <a14:foregroundMark x1="45277" y1="88462" x2="46580" y2="89645"/>
                        <a14:foregroundMark x1="58306" y1="48521" x2="58306" y2="48521"/>
                        <a14:foregroundMark x1="46906" y1="48521" x2="46906" y2="48521"/>
                        <a14:foregroundMark x1="39739" y1="26036" x2="39739" y2="26036"/>
                        <a14:foregroundMark x1="39739" y1="26036" x2="39739" y2="26036"/>
                        <a14:foregroundMark x1="39739" y1="26036" x2="39739" y2="26036"/>
                        <a14:foregroundMark x1="39739" y1="26036" x2="39739" y2="26036"/>
                        <a14:foregroundMark x1="40391" y1="26036" x2="40391" y2="26036"/>
                        <a14:foregroundMark x1="27362" y1="13314" x2="27362" y2="13314"/>
                        <a14:foregroundMark x1="13681" y1="9763" x2="37785" y2="14793"/>
                        <a14:foregroundMark x1="14984" y1="23964" x2="26710" y2="6805"/>
                        <a14:foregroundMark x1="18567" y1="6509" x2="34853" y2="22189"/>
                        <a14:foregroundMark x1="15635" y1="24260" x2="35179" y2="21598"/>
                        <a14:foregroundMark x1="21498" y1="23964" x2="28339" y2="27811"/>
                        <a14:foregroundMark x1="22801" y1="24556" x2="16287" y2="24556"/>
                        <a14:foregroundMark x1="12704" y1="12130" x2="14007" y2="20710"/>
                        <a14:foregroundMark x1="20521" y1="6509" x2="35505" y2="7988"/>
                      </a14:backgroundRemoval>
                    </a14:imgEffect>
                  </a14:imgLayer>
                </a14:imgProps>
              </a:ext>
              <a:ext uri="{28A0092B-C50C-407E-A947-70E740481C1C}">
                <a14:useLocalDpi xmlns:a14="http://schemas.microsoft.com/office/drawing/2010/main" val="0"/>
              </a:ext>
            </a:extLst>
          </a:blip>
          <a:srcRect r="26388" b="7990"/>
          <a:stretch/>
        </p:blipFill>
        <p:spPr>
          <a:xfrm>
            <a:off x="9448800" y="3048000"/>
            <a:ext cx="2550747" cy="3510248"/>
          </a:xfrm>
          <a:prstGeom prst="rect">
            <a:avLst/>
          </a:prstGeom>
        </p:spPr>
      </p:pic>
      <p:sp>
        <p:nvSpPr>
          <p:cNvPr id="4" name="TextBox 3">
            <a:extLst>
              <a:ext uri="{FF2B5EF4-FFF2-40B4-BE49-F238E27FC236}">
                <a16:creationId xmlns:a16="http://schemas.microsoft.com/office/drawing/2014/main" id="{8DB2DD22-29B2-C4C4-DD77-80D26F326D35}"/>
              </a:ext>
            </a:extLst>
          </p:cNvPr>
          <p:cNvSpPr txBox="1"/>
          <p:nvPr/>
        </p:nvSpPr>
        <p:spPr>
          <a:xfrm>
            <a:off x="1250373" y="2209800"/>
            <a:ext cx="8610600" cy="3030617"/>
          </a:xfrm>
          <a:prstGeom prst="roundRect">
            <a:avLst/>
          </a:prstGeom>
          <a:solidFill>
            <a:schemeClr val="accent6">
              <a:lumMod val="20000"/>
              <a:lumOff val="80000"/>
            </a:schemeClr>
          </a:solidFill>
          <a:ln w="38100">
            <a:solidFill>
              <a:srgbClr val="F92D67"/>
            </a:solidFill>
            <a:prstDash val="dash"/>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M: </a:t>
            </a:r>
            <a:r>
              <a:rPr lang="vi-VN" sz="2400" dirty="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Nếu được ban một phép lạ, em muốn mình có thể làm cho mọi bệnh tật trên trái đất này được đẩy lùi.</a:t>
            </a:r>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a:p>
            <a:endParaRPr lang="en-US" sz="2400" dirty="0">
              <a:solidFill>
                <a:srgbClr val="002060"/>
              </a:solidFill>
              <a:latin typeface="Times New Roman" panose="02020603050405020304" pitchFamily="18" charset="0"/>
              <a:cs typeface="Times New Roman" panose="02020603050405020304" pitchFamily="18" charset="0"/>
            </a:endParaRPr>
          </a:p>
          <a:p>
            <a:br>
              <a:rPr lang="vi-VN" sz="2400" dirty="0">
                <a:solidFill>
                  <a:srgbClr val="002060"/>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angle 4"/>
          <p:cNvSpPr/>
          <p:nvPr/>
        </p:nvSpPr>
        <p:spPr>
          <a:xfrm>
            <a:off x="1828800" y="905610"/>
            <a:ext cx="8336973" cy="1323439"/>
          </a:xfrm>
          <a:prstGeom prst="rect">
            <a:avLst/>
          </a:prstGeom>
        </p:spPr>
        <p:txBody>
          <a:bodyPr wrap="square">
            <a:spAutoFit/>
          </a:bodyPr>
          <a:lstStyle/>
          <a:p>
            <a:r>
              <a:rPr lang="vi-VN" sz="2800" dirty="0">
                <a:solidFill>
                  <a:srgbClr val="008000"/>
                </a:solidFill>
                <a:latin typeface="Times New Roman" panose="02020603050405020304" pitchFamily="18" charset="0"/>
                <a:cs typeface="Times New Roman" panose="02020603050405020304" pitchFamily="18" charset="0"/>
              </a:rPr>
              <a:t>Nếu được ban cho một phép lạ, em muốn mình có phép lạ gì?</a:t>
            </a:r>
            <a:br>
              <a:rPr lang="vi-VN" sz="2400" dirty="0">
                <a:solidFill>
                  <a:srgbClr val="008000"/>
                </a:solidFill>
                <a:latin typeface="Times New Roman" panose="02020603050405020304" pitchFamily="18" charset="0"/>
                <a:cs typeface="Times New Roman" panose="02020603050405020304" pitchFamily="18" charset="0"/>
              </a:rPr>
            </a:br>
            <a:br>
              <a:rPr lang="vi-VN" dirty="0">
                <a:solidFill>
                  <a:srgbClr val="000000"/>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8"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8600" y="5281105"/>
            <a:ext cx="1215737" cy="1328674"/>
          </a:xfrm>
          <a:prstGeom prst="rect">
            <a:avLst/>
          </a:prstGeom>
        </p:spPr>
      </p:pic>
      <p:sp>
        <p:nvSpPr>
          <p:cNvPr id="9" name="Rectangle 8"/>
          <p:cNvSpPr/>
          <p:nvPr/>
        </p:nvSpPr>
        <p:spPr>
          <a:xfrm>
            <a:off x="1371600" y="3582519"/>
            <a:ext cx="8153400" cy="1200329"/>
          </a:xfrm>
          <a:prstGeom prst="rect">
            <a:avLst/>
          </a:prstGeom>
        </p:spPr>
        <p:txBody>
          <a:bodyPr wrap="square">
            <a:spAutoFit/>
          </a:bodyPr>
          <a:lstStyle/>
          <a:p>
            <a:r>
              <a:rPr lang="vi-VN" sz="2400" dirty="0">
                <a:solidFill>
                  <a:srgbClr val="002060"/>
                </a:solidFill>
                <a:latin typeface="Times New Roman" panose="02020603050405020304" pitchFamily="18" charset="0"/>
                <a:cs typeface="Times New Roman" panose="02020603050405020304" pitchFamily="18" charset="0"/>
              </a:rPr>
              <a:t>- Nếu được ban một phép lạ, em muốn mình có thể làm cho tất cả mọi người đều có cuộc sống vui vẻ, hạnh phúc.</a:t>
            </a:r>
            <a:br>
              <a:rPr lang="vi-VN" sz="2400" dirty="0">
                <a:solidFill>
                  <a:srgbClr val="002060"/>
                </a:solidFill>
                <a:latin typeface="Times New Roman" panose="02020603050405020304" pitchFamily="18" charset="0"/>
                <a:cs typeface="Times New Roman" panose="02020603050405020304" pitchFamily="18" charset="0"/>
              </a:rPr>
            </a:br>
            <a:br>
              <a:rPr lang="vi-VN" dirty="0">
                <a:solidFill>
                  <a:srgbClr val="002060"/>
                </a:solidFill>
                <a:latin typeface="Times New Roman" panose="02020603050405020304" pitchFamily="18" charset="0"/>
                <a:cs typeface="Times New Roman" panose="02020603050405020304" pitchFamily="18" charset="0"/>
              </a:rPr>
            </a:b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0931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0" y="0"/>
            <a:ext cx="1002831" cy="838201"/>
          </a:xfrm>
          <a:prstGeom prst="ellipse">
            <a:avLst/>
          </a:prstGeom>
        </p:spPr>
      </p:pic>
      <p:sp>
        <p:nvSpPr>
          <p:cNvPr id="8" name="Arrow: Right 16">
            <a:extLst>
              <a:ext uri="{FF2B5EF4-FFF2-40B4-BE49-F238E27FC236}">
                <a16:creationId xmlns:a16="http://schemas.microsoft.com/office/drawing/2014/main" id="{20A2D69E-61A8-ECFB-AD2D-86A364EF4EC5}"/>
              </a:ext>
            </a:extLst>
          </p:cNvPr>
          <p:cNvSpPr/>
          <p:nvPr/>
        </p:nvSpPr>
        <p:spPr>
          <a:xfrm>
            <a:off x="1170709" y="3940600"/>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9" name="Rounded Rectangle 8"/>
          <p:cNvSpPr/>
          <p:nvPr/>
        </p:nvSpPr>
        <p:spPr>
          <a:xfrm>
            <a:off x="1752600" y="2971800"/>
            <a:ext cx="9372600" cy="2756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Mã Lương là một cậu bé vô cùng tốt bụng. Cậu đã dùng cây bút thần để giúp đỡ chúng tôi rất nhiều. Nhà nào không có cày, cậu ấy vẽ cày cho. Nhà nào thiếu cuốc, cậu ấy cũng vẽ cho cuốc. Nhờ có Mã Lương mà người dân chúng tôi có cuộc sống đầy đủ hơn, không còn thiếu thốn nữa.</a:t>
            </a:r>
            <a:endPar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ounded Rectangle 6"/>
          <p:cNvSpPr/>
          <p:nvPr/>
        </p:nvSpPr>
        <p:spPr>
          <a:xfrm>
            <a:off x="1143000" y="493178"/>
            <a:ext cx="9023585" cy="878422"/>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Câu</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rPr>
              <a:t> 3: </a:t>
            </a:r>
            <a:r>
              <a:rPr kumimoji="0" lang="vi-VN"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Đóng vai người dân trong làng, nói về những điều Mã Lương đã làm cho họ từ khi có bút thần.</a:t>
            </a:r>
            <a:endParaRPr kumimoji="0" lang="en-US" sz="2400" b="0" i="0" u="none" strike="noStrike" kern="1200" cap="none" spc="0" normalizeH="0" baseline="0" noProof="0" dirty="0">
              <a:ln>
                <a:noFill/>
              </a:ln>
              <a:solidFill>
                <a:srgbClr val="008000"/>
              </a:solidFill>
              <a:effectLst/>
              <a:uLnTx/>
              <a:uFillTx/>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805676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0" y="0"/>
            <a:ext cx="1002831" cy="838201"/>
          </a:xfrm>
          <a:prstGeom prst="ellipse">
            <a:avLst/>
          </a:prstGeom>
        </p:spPr>
      </p:pic>
      <p:sp>
        <p:nvSpPr>
          <p:cNvPr id="14" name="Rounded Rectangle 13"/>
          <p:cNvSpPr/>
          <p:nvPr/>
        </p:nvSpPr>
        <p:spPr>
          <a:xfrm>
            <a:off x="1143000" y="457199"/>
            <a:ext cx="9829800" cy="2540745"/>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Câu</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4: </a:t>
            </a:r>
            <a:r>
              <a:rPr lang="vi-VN" sz="2400" b="1" dirty="0">
                <a:solidFill>
                  <a:srgbClr val="008000"/>
                </a:solidFill>
                <a:latin typeface="Times New Roman" panose="02020603050405020304" pitchFamily="18" charset="0"/>
                <a:cs typeface="Times New Roman" panose="02020603050405020304" pitchFamily="18" charset="0"/>
              </a:rPr>
              <a:t>Theo em, vì sao Mã Lương không chịu làm theo ý muốn của phú ông?</a:t>
            </a:r>
            <a:endParaRPr lang="vi-VN" sz="2400" dirty="0">
              <a:solidFill>
                <a:srgbClr val="008000"/>
              </a:solidFill>
              <a:latin typeface="Times New Roman" panose="02020603050405020304" pitchFamily="18" charset="0"/>
              <a:cs typeface="Times New Roman" panose="02020603050405020304" pitchFamily="18" charset="0"/>
            </a:endParaRPr>
          </a:p>
          <a:p>
            <a:r>
              <a:rPr lang="vi-VN" sz="2400" dirty="0">
                <a:solidFill>
                  <a:srgbClr val="008000"/>
                </a:solidFill>
                <a:latin typeface="Times New Roman" panose="02020603050405020304" pitchFamily="18" charset="0"/>
                <a:cs typeface="Times New Roman" panose="02020603050405020304" pitchFamily="18" charset="0"/>
              </a:rPr>
              <a:t>Chọn câu trả lời hoặc nêu ý kiến khác của em.</a:t>
            </a:r>
          </a:p>
          <a:p>
            <a:r>
              <a:rPr lang="vi-VN" sz="2400" dirty="0">
                <a:solidFill>
                  <a:srgbClr val="008000"/>
                </a:solidFill>
                <a:latin typeface="Times New Roman" panose="02020603050405020304" pitchFamily="18" charset="0"/>
                <a:cs typeface="Times New Roman" panose="02020603050405020304" pitchFamily="18" charset="0"/>
              </a:rPr>
              <a:t>a. Vì phú ông đã nhốt Mã Lương vào chuồng ngựa</a:t>
            </a:r>
          </a:p>
          <a:p>
            <a:r>
              <a:rPr lang="vi-VN" sz="2400" dirty="0">
                <a:solidFill>
                  <a:srgbClr val="008000"/>
                </a:solidFill>
                <a:latin typeface="Times New Roman" panose="02020603050405020304" pitchFamily="18" charset="0"/>
                <a:cs typeface="Times New Roman" panose="02020603050405020304" pitchFamily="18" charset="0"/>
              </a:rPr>
              <a:t>b. Vì phú ông bắt Mã Lương chịu đói, chịu rét</a:t>
            </a:r>
          </a:p>
          <a:p>
            <a:r>
              <a:rPr lang="vi-VN" sz="2400" dirty="0">
                <a:solidFill>
                  <a:srgbClr val="008000"/>
                </a:solidFill>
                <a:latin typeface="Times New Roman" panose="02020603050405020304" pitchFamily="18" charset="0"/>
                <a:cs typeface="Times New Roman" panose="02020603050405020304" pitchFamily="18" charset="0"/>
              </a:rPr>
              <a:t>c. Vì phú ông đã giàu có lại còn tham lam</a:t>
            </a:r>
          </a:p>
        </p:txBody>
      </p:sp>
      <p:sp>
        <p:nvSpPr>
          <p:cNvPr id="10" name="Cloud 9"/>
          <p:cNvSpPr/>
          <p:nvPr/>
        </p:nvSpPr>
        <p:spPr>
          <a:xfrm>
            <a:off x="3733800" y="3226545"/>
            <a:ext cx="7391400" cy="1802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Gợi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ý: </a:t>
            </a:r>
            <a:r>
              <a:rPr lang="en-US" sz="2400" dirty="0" err="1">
                <a:solidFill>
                  <a:srgbClr val="0070C0"/>
                </a:solidFill>
                <a:latin typeface="Times New Roman" panose="02020603050405020304" pitchFamily="18" charset="0"/>
                <a:cs typeface="Times New Roman" panose="02020603050405020304" pitchFamily="18" charset="0"/>
              </a:rPr>
              <a:t>Em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đọc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kĩ</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các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đáp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án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và</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lựa</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chọn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đáp</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án</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phù</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hợp</a:t>
            </a:r>
            <a:r>
              <a:rPr lang="en-US" sz="2400" dirty="0">
                <a:solidFill>
                  <a:srgbClr val="0070C0"/>
                </a:solidFill>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Open Sans" panose="020B0606030504020204" pitchFamily="34" charset="0"/>
              <a:cs typeface="Times New Roman" panose="02020603050405020304" pitchFamily="18" charset="0"/>
            </a:endParaRPr>
          </a:p>
        </p:txBody>
      </p:sp>
    </p:spTree>
    <p:extLst>
      <p:ext uri="{BB962C8B-B14F-4D97-AF65-F5344CB8AC3E}">
        <p14:creationId xmlns:p14="http://schemas.microsoft.com/office/powerpoint/2010/main" val="27530561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p:blipFill>
        <p:spPr>
          <a:xfrm>
            <a:off x="643334" y="1532445"/>
            <a:ext cx="10939066" cy="4802456"/>
          </a:xfrm>
          <a:prstGeom prst="rect">
            <a:avLst/>
          </a:prstGeom>
        </p:spPr>
      </p:pic>
      <p:sp>
        <p:nvSpPr>
          <p:cNvPr id="8" name="Rounded Rectangle 7"/>
          <p:cNvSpPr/>
          <p:nvPr/>
        </p:nvSpPr>
        <p:spPr>
          <a:xfrm>
            <a:off x="1143000" y="457199"/>
            <a:ext cx="9829800" cy="2540745"/>
          </a:xfrm>
          <a:prstGeom prst="roundRect">
            <a:avLst/>
          </a:prstGeom>
          <a:solidFill>
            <a:schemeClr val="bg1">
              <a:alpha val="80000"/>
            </a:schemeClr>
          </a:solidFill>
          <a:ln w="38100">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Câu</a:t>
            </a:r>
            <a:r>
              <a:rPr lang="en-US" sz="24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4: </a:t>
            </a:r>
            <a:r>
              <a:rPr lang="vi-VN" sz="2400" b="1" dirty="0">
                <a:solidFill>
                  <a:srgbClr val="008000"/>
                </a:solidFill>
                <a:latin typeface="Times New Roman" panose="02020603050405020304" pitchFamily="18" charset="0"/>
                <a:cs typeface="Times New Roman" panose="02020603050405020304" pitchFamily="18" charset="0"/>
              </a:rPr>
              <a:t>Theo em, vì sao Mã Lương không chịu làm theo ý muốn của phú ông?</a:t>
            </a:r>
            <a:endParaRPr lang="vi-VN" sz="2400" dirty="0">
              <a:solidFill>
                <a:srgbClr val="008000"/>
              </a:solidFill>
              <a:latin typeface="Times New Roman" panose="02020603050405020304" pitchFamily="18" charset="0"/>
              <a:cs typeface="Times New Roman" panose="02020603050405020304" pitchFamily="18" charset="0"/>
            </a:endParaRPr>
          </a:p>
          <a:p>
            <a:r>
              <a:rPr lang="vi-VN" sz="2400" dirty="0">
                <a:solidFill>
                  <a:srgbClr val="008000"/>
                </a:solidFill>
                <a:latin typeface="Times New Roman" panose="02020603050405020304" pitchFamily="18" charset="0"/>
                <a:cs typeface="Times New Roman" panose="02020603050405020304" pitchFamily="18" charset="0"/>
              </a:rPr>
              <a:t>Chọn câu trả lời hoặc nêu ý kiến khác của em.</a:t>
            </a:r>
          </a:p>
          <a:p>
            <a:r>
              <a:rPr lang="vi-VN" sz="2400" dirty="0">
                <a:solidFill>
                  <a:srgbClr val="008000"/>
                </a:solidFill>
                <a:latin typeface="Times New Roman" panose="02020603050405020304" pitchFamily="18" charset="0"/>
                <a:cs typeface="Times New Roman" panose="02020603050405020304" pitchFamily="18" charset="0"/>
              </a:rPr>
              <a:t>a. Vì phú ông đã nhốt Mã Lương vào chuồng ngựa</a:t>
            </a:r>
          </a:p>
          <a:p>
            <a:r>
              <a:rPr lang="vi-VN" sz="2400" dirty="0">
                <a:solidFill>
                  <a:srgbClr val="008000"/>
                </a:solidFill>
                <a:latin typeface="Times New Roman" panose="02020603050405020304" pitchFamily="18" charset="0"/>
                <a:cs typeface="Times New Roman" panose="02020603050405020304" pitchFamily="18" charset="0"/>
              </a:rPr>
              <a:t>b. Vì phú ông bắt Mã Lương chịu đói, chịu rét</a:t>
            </a:r>
          </a:p>
          <a:p>
            <a:r>
              <a:rPr lang="vi-VN" sz="2400" dirty="0">
                <a:solidFill>
                  <a:srgbClr val="008000"/>
                </a:solidFill>
                <a:latin typeface="Times New Roman" panose="02020603050405020304" pitchFamily="18" charset="0"/>
                <a:cs typeface="Times New Roman" panose="02020603050405020304" pitchFamily="18" charset="0"/>
              </a:rPr>
              <a:t>c. Vì phú ông đã giàu có lại còn tham lam</a:t>
            </a:r>
          </a:p>
        </p:txBody>
      </p:sp>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0" y="0"/>
            <a:ext cx="1002831" cy="838201"/>
          </a:xfrm>
          <a:prstGeom prst="ellipse">
            <a:avLst/>
          </a:prstGeom>
        </p:spPr>
      </p:pic>
      <p:sp>
        <p:nvSpPr>
          <p:cNvPr id="3" name="Oval 2"/>
          <p:cNvSpPr/>
          <p:nvPr/>
        </p:nvSpPr>
        <p:spPr>
          <a:xfrm>
            <a:off x="1219200" y="2438400"/>
            <a:ext cx="457200"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207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0" y="0"/>
            <a:ext cx="1002831" cy="838201"/>
          </a:xfrm>
          <a:prstGeom prst="ellipse">
            <a:avLst/>
          </a:prstGeom>
        </p:spPr>
      </p:pic>
      <p:sp>
        <p:nvSpPr>
          <p:cNvPr id="10" name="Cloud 9"/>
          <p:cNvSpPr/>
          <p:nvPr/>
        </p:nvSpPr>
        <p:spPr>
          <a:xfrm>
            <a:off x="7315200" y="1532445"/>
            <a:ext cx="4343400" cy="1421655"/>
          </a:xfrm>
          <a:prstGeom prst="cloud">
            <a:avLst/>
          </a:prstGeom>
          <a:solidFill>
            <a:srgbClr val="FFFFFF">
              <a:alpha val="8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Làm</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việc</a:t>
            </a:r>
            <a:r>
              <a:rPr lang="en-US" sz="2400" dirty="0">
                <a:solidFill>
                  <a:srgbClr val="0070C0"/>
                </a:solidFill>
                <a:latin typeface="Times New Roman" panose="02020603050405020304" pitchFamily="18" charset="0"/>
                <a:cs typeface="Times New Roman" panose="02020603050405020304" pitchFamily="18" charset="0"/>
              </a:rPr>
              <a:t> </a:t>
            </a:r>
            <a:r>
              <a:rPr lang="en-US" sz="2400" dirty="0" err="1">
                <a:solidFill>
                  <a:srgbClr val="0070C0"/>
                </a:solidFill>
                <a:latin typeface="Times New Roman" panose="02020603050405020304" pitchFamily="18" charset="0"/>
                <a:cs typeface="Times New Roman" panose="02020603050405020304" pitchFamily="18" charset="0"/>
              </a:rPr>
              <a:t>nhóm</a:t>
            </a:r>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5: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đoán</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xem</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những</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sự</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việc</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gì</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sẽ</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xảy</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ra</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tiếp</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theo</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82673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0" y="0"/>
            <a:ext cx="1002831" cy="838201"/>
          </a:xfrm>
          <a:prstGeom prst="ellipse">
            <a:avLst/>
          </a:prstGeom>
        </p:spPr>
      </p:pic>
      <p:sp>
        <p:nvSpPr>
          <p:cNvPr id="14" name="Rounded Rectangle 13"/>
          <p:cNvSpPr/>
          <p:nvPr/>
        </p:nvSpPr>
        <p:spPr>
          <a:xfrm>
            <a:off x="1143000" y="457199"/>
            <a:ext cx="9448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5: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Em</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đoán</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xem</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những</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sự</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việc</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gì</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sẽ</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xảy</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ra</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tiếp</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theo</a:t>
            </a:r>
            <a:r>
              <a:rPr kumimoji="0" lang="en-US" sz="24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sp>
        <p:nvSpPr>
          <p:cNvPr id="6" name="Arrow: Right 16">
            <a:extLst>
              <a:ext uri="{FF2B5EF4-FFF2-40B4-BE49-F238E27FC236}">
                <a16:creationId xmlns:a16="http://schemas.microsoft.com/office/drawing/2014/main" id="{20A2D69E-61A8-ECFB-AD2D-86A364EF4EC5}"/>
              </a:ext>
            </a:extLst>
          </p:cNvPr>
          <p:cNvSpPr/>
          <p:nvPr/>
        </p:nvSpPr>
        <p:spPr>
          <a:xfrm>
            <a:off x="890264" y="4384386"/>
            <a:ext cx="328936" cy="277091"/>
          </a:xfrm>
          <a:prstGeom prst="rightArrow">
            <a:avLst/>
          </a:prstGeom>
          <a:solidFill>
            <a:srgbClr val="FF0000"/>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7" name="Rounded Rectangle 6"/>
          <p:cNvSpPr/>
          <p:nvPr/>
        </p:nvSpPr>
        <p:spPr>
          <a:xfrm>
            <a:off x="1371600" y="3644186"/>
            <a:ext cx="9372600" cy="161361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 Theo em, Mã Lương cưỡi ngựa đi khắp nơi và sẽ giúp đỡ được rất nhiều những người nghèo khổ. Mã Lương sẽ giúp cho cuộc sống của mọi người tốt đẹp hơn.</a:t>
            </a:r>
            <a:endParaRPr lang="vi-VN" sz="24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055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a:srcRect l="855" t="1955"/>
          <a:stretch/>
        </p:blipFill>
        <p:spPr>
          <a:xfrm>
            <a:off x="643334" y="1532445"/>
            <a:ext cx="10939066" cy="4802456"/>
          </a:xfrm>
          <a:prstGeom prst="rect">
            <a:avLst/>
          </a:prstGeom>
        </p:spPr>
      </p:pic>
      <p:pic>
        <p:nvPicPr>
          <p:cNvPr id="2" name="Picture 1">
            <a:extLst>
              <a:ext uri="{FF2B5EF4-FFF2-40B4-BE49-F238E27FC236}">
                <a16:creationId xmlns:a16="http://schemas.microsoft.com/office/drawing/2014/main" id="{9D6D37C3-74AB-08F2-9B01-B89BFEB6AD03}"/>
              </a:ext>
            </a:extLst>
          </p:cNvPr>
          <p:cNvPicPr>
            <a:picLocks noChangeAspect="1"/>
          </p:cNvPicPr>
          <p:nvPr/>
        </p:nvPicPr>
        <p:blipFill rotWithShape="1">
          <a:blip r:embed="rId3"/>
          <a:srcRect t="14694" b="21814"/>
          <a:stretch/>
        </p:blipFill>
        <p:spPr>
          <a:xfrm>
            <a:off x="0" y="0"/>
            <a:ext cx="1002831" cy="838201"/>
          </a:xfrm>
          <a:prstGeom prst="ellipse">
            <a:avLst/>
          </a:prstGeom>
        </p:spPr>
      </p:pic>
      <p:sp>
        <p:nvSpPr>
          <p:cNvPr id="14" name="Rounded Rectangle 13"/>
          <p:cNvSpPr/>
          <p:nvPr/>
        </p:nvSpPr>
        <p:spPr>
          <a:xfrm>
            <a:off x="4953000" y="685799"/>
            <a:ext cx="3733800" cy="762001"/>
          </a:xfrm>
          <a:prstGeom prst="round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err="1">
                <a:solidFill>
                  <a:srgbClr val="FF0000"/>
                </a:solidFill>
                <a:latin typeface="Times New Roman" panose="02020603050405020304" pitchFamily="18" charset="0"/>
                <a:cs typeface="Times New Roman" panose="02020603050405020304" pitchFamily="18" charset="0"/>
              </a:rPr>
              <a:t>Nội</a:t>
            </a:r>
            <a:r>
              <a:rPr lang="en-US" sz="4400" b="1" dirty="0">
                <a:solidFill>
                  <a:srgbClr val="FF0000"/>
                </a:solidFill>
                <a:latin typeface="Times New Roman" panose="02020603050405020304" pitchFamily="18" charset="0"/>
                <a:cs typeface="Times New Roman" panose="02020603050405020304" pitchFamily="18" charset="0"/>
              </a:rPr>
              <a:t> dung</a:t>
            </a:r>
            <a:endParaRPr lang="en-US" sz="4400" dirty="0">
              <a:solidFill>
                <a:srgbClr val="FF0000"/>
              </a:solidFill>
              <a:latin typeface="Times New Roman" panose="02020603050405020304" pitchFamily="18" charset="0"/>
              <a:cs typeface="Times New Roman" panose="02020603050405020304" pitchFamily="18" charset="0"/>
            </a:endParaRPr>
          </a:p>
        </p:txBody>
      </p:sp>
      <p:sp>
        <p:nvSpPr>
          <p:cNvPr id="7" name="Rounded Rectangle 6"/>
          <p:cNvSpPr/>
          <p:nvPr/>
        </p:nvSpPr>
        <p:spPr>
          <a:xfrm>
            <a:off x="1165982" y="1840709"/>
            <a:ext cx="10035418" cy="3417091"/>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vi-VN"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vi-VN" sz="2400" dirty="0">
                <a:solidFill>
                  <a:srgbClr val="008000"/>
                </a:solidFill>
                <a:latin typeface="Times New Roman" panose="02020603050405020304" pitchFamily="18" charset="0"/>
                <a:cs typeface="Times New Roman" panose="02020603050405020304" pitchFamily="18" charset="0"/>
              </a:rPr>
              <a:t>Bài đọc kể về Mã Lương – một người rất thích vẽ và vẽ rất đẹp. Cậu được một cụ già tóc bạc phơ tặng cho một cây bút vẽ gì thì điều đó thành sự thật. Cậu đã dùng cây bút để giúp đỡ người nghèo trong làng.</a:t>
            </a:r>
            <a:r>
              <a:rPr lang="vi-VN" sz="2400" b="1" dirty="0">
                <a:solidFill>
                  <a:srgbClr val="008000"/>
                </a:solidFill>
                <a:latin typeface="Times New Roman" panose="02020603050405020304" pitchFamily="18" charset="0"/>
                <a:cs typeface="Times New Roman" panose="02020603050405020304" pitchFamily="18" charset="0"/>
              </a:rPr>
              <a:t> </a:t>
            </a:r>
            <a:r>
              <a:rPr lang="vi-VN" sz="2400" dirty="0">
                <a:solidFill>
                  <a:srgbClr val="008000"/>
                </a:solidFill>
                <a:latin typeface="Times New Roman" panose="02020603050405020304" pitchFamily="18" charset="0"/>
                <a:cs typeface="Times New Roman" panose="02020603050405020304" pitchFamily="18" charset="0"/>
              </a:rPr>
              <a:t>Biết chuyện, phú ông đã bắt Mã Lương vẽ nhưng cậu không đồng ý. Hắn đã nhốt cậu lại và bỏ đói nhưng nhờ cây bút, cậu đã thoát được ra ngoài và đi khắp nơi giúp người nghèo khổ. </a:t>
            </a:r>
            <a:br>
              <a:rPr lang="vi-VN" sz="2400" dirty="0">
                <a:solidFill>
                  <a:srgbClr val="008000"/>
                </a:solidFill>
                <a:latin typeface="Times New Roman" panose="02020603050405020304" pitchFamily="18" charset="0"/>
                <a:cs typeface="Times New Roman" panose="02020603050405020304" pitchFamily="18" charset="0"/>
              </a:rPr>
            </a:br>
            <a:endParaRPr kumimoji="0" lang="vi-VN" sz="2400" b="0" i="1"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6500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a:ea typeface="+mn-ea"/>
              <a:cs typeface="+mn-cs"/>
            </a:endParaRPr>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729485" y="13279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947235" y="1955800"/>
            <a:ext cx="5145039" cy="1952947"/>
          </a:xfrm>
          <a:prstGeom prst="rect">
            <a:avLst/>
          </a:prstGeom>
          <a:noFill/>
        </p:spPr>
        <p:txBody>
          <a:bodyPr vert="horz" lIns="60960" tIns="30480" rIns="60960" bIns="30480" rtlCol="0" anchor="ctr">
            <a:normAutofit/>
          </a:bodyPr>
          <a:lstStyle/>
          <a:p>
            <a:pPr marL="0" marR="0" lvl="0" indent="-152408" algn="ctr" defTabSz="609539" rtl="0" eaLnBrk="1" fontAlgn="auto" latinLnBrk="0" hangingPunct="1">
              <a:lnSpc>
                <a:spcPct val="90000"/>
              </a:lnSpc>
              <a:spcBef>
                <a:spcPct val="0"/>
              </a:spcBef>
              <a:spcAft>
                <a:spcPts val="400"/>
              </a:spcAft>
              <a:buClrTx/>
              <a:buSzTx/>
              <a:buFontTx/>
              <a:buNone/>
              <a:tabLst/>
              <a:defRPr/>
            </a:pPr>
            <a:r>
              <a:rPr kumimoji="0" lang="en-US" sz="6400" b="0" i="0" u="none" strike="noStrike" kern="1200" cap="none" spc="0" normalizeH="0" baseline="0" noProof="0" dirty="0" err="1">
                <a:ln>
                  <a:noFill/>
                </a:ln>
                <a:solidFill>
                  <a:srgbClr val="F92D67"/>
                </a:solidFill>
                <a:effectLst/>
                <a:uLnTx/>
                <a:uFillTx/>
                <a:latin typeface="+mj-lt"/>
                <a:ea typeface="+mn-ea"/>
                <a:cs typeface="+mn-cs"/>
              </a:rPr>
              <a:t>Luyện</a:t>
            </a:r>
            <a:r>
              <a:rPr kumimoji="0" lang="en-US" sz="6400" b="0" i="0" u="none" strike="noStrike" kern="1200" cap="none" spc="0" normalizeH="0" baseline="0" noProof="0" dirty="0">
                <a:ln>
                  <a:noFill/>
                </a:ln>
                <a:solidFill>
                  <a:srgbClr val="F92D67"/>
                </a:solidFill>
                <a:effectLst/>
                <a:uLnTx/>
                <a:uFillTx/>
                <a:latin typeface="+mj-lt"/>
                <a:ea typeface="+mn-ea"/>
                <a:cs typeface="+mn-cs"/>
              </a:rPr>
              <a:t> </a:t>
            </a:r>
            <a:r>
              <a:rPr kumimoji="0" lang="en-US" sz="6400" b="0" i="0" u="none" strike="noStrike" kern="1200" cap="none" spc="0" normalizeH="0" baseline="0" noProof="0" dirty="0" err="1">
                <a:ln>
                  <a:noFill/>
                </a:ln>
                <a:solidFill>
                  <a:srgbClr val="F92D67"/>
                </a:solidFill>
                <a:effectLst/>
                <a:uLnTx/>
                <a:uFillTx/>
                <a:latin typeface="+mj-lt"/>
                <a:ea typeface="+mn-ea"/>
                <a:cs typeface="+mn-cs"/>
              </a:rPr>
              <a:t>đọc</a:t>
            </a:r>
            <a:r>
              <a:rPr kumimoji="0" lang="en-US" sz="6400" b="0" i="0" u="none" strike="noStrike" kern="1200" cap="none" spc="0" normalizeH="0" noProof="0" dirty="0">
                <a:ln>
                  <a:noFill/>
                </a:ln>
                <a:solidFill>
                  <a:srgbClr val="F92D67"/>
                </a:solidFill>
                <a:effectLst/>
                <a:uLnTx/>
                <a:uFillTx/>
                <a:latin typeface="+mj-lt"/>
                <a:ea typeface="+mn-ea"/>
                <a:cs typeface="+mn-cs"/>
              </a:rPr>
              <a:t> </a:t>
            </a:r>
            <a:r>
              <a:rPr kumimoji="0" lang="en-US" sz="6400" b="0" i="0" u="none" strike="noStrike" kern="1200" cap="none" spc="0" normalizeH="0" noProof="0" dirty="0" err="1">
                <a:ln>
                  <a:noFill/>
                </a:ln>
                <a:solidFill>
                  <a:srgbClr val="F92D67"/>
                </a:solidFill>
                <a:effectLst/>
                <a:uLnTx/>
                <a:uFillTx/>
                <a:latin typeface="+mj-lt"/>
                <a:ea typeface="+mn-ea"/>
                <a:cs typeface="+mn-cs"/>
              </a:rPr>
              <a:t>lại</a:t>
            </a:r>
            <a:endParaRPr kumimoji="0" lang="en-US" sz="6400" b="0" i="0" u="none" strike="noStrike" kern="1200" cap="none" spc="0" normalizeH="0" baseline="0" noProof="0" dirty="0">
              <a:ln>
                <a:noFill/>
              </a:ln>
              <a:solidFill>
                <a:srgbClr val="F92D67"/>
              </a:solidFill>
              <a:effectLst/>
              <a:uLnTx/>
              <a:uFillTx/>
              <a:latin typeface="+mj-lt"/>
              <a:ea typeface="+mn-ea"/>
              <a:cs typeface="+mn-cs"/>
            </a:endParaRPr>
          </a:p>
        </p:txBody>
      </p:sp>
    </p:spTree>
    <p:extLst>
      <p:ext uri="{BB962C8B-B14F-4D97-AF65-F5344CB8AC3E}">
        <p14:creationId xmlns:p14="http://schemas.microsoft.com/office/powerpoint/2010/main" val="908414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1" y="762000"/>
            <a:ext cx="11125200" cy="4832092"/>
          </a:xfrm>
          <a:prstGeom prst="rect">
            <a:avLst/>
          </a:prstGeom>
          <a:noFill/>
          <a:ln>
            <a:noFill/>
          </a:ln>
          <a:effectLst/>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lumMod val="50000"/>
                  </a:srgbClr>
                </a:solidFill>
                <a:effectLst/>
                <a:uLnTx/>
                <a:uFillTx/>
                <a:latin typeface="+mj-lt"/>
                <a:ea typeface="+mn-ea"/>
                <a:cs typeface="+mn-cs"/>
              </a:rPr>
              <a:t>	</a:t>
            </a:r>
            <a:r>
              <a:rPr kumimoji="0" lang="en-US" sz="2400" b="1" i="0" u="none" strike="noStrike" kern="1200" cap="none" spc="-133" normalizeH="0" baseline="0" noProof="0" dirty="0">
                <a:ln>
                  <a:noFill/>
                </a:ln>
                <a:solidFill>
                  <a:srgbClr val="FF0000"/>
                </a:solidFill>
                <a:effectLst/>
                <a:uLnTx/>
                <a:uFillTx/>
                <a:latin typeface="+mj-lt"/>
                <a:ea typeface="+mn-ea"/>
                <a:cs typeface="+mn-cs"/>
              </a:rPr>
              <a:t>CÂY BÚT THẦN</a:t>
            </a:r>
            <a:endParaRPr kumimoji="0" lang="en-US" sz="2400" b="0" i="0" u="none" strike="noStrike" kern="1200" cap="none" spc="0" normalizeH="0" baseline="0" noProof="0" dirty="0">
              <a:ln>
                <a:noFill/>
              </a:ln>
              <a:solidFill>
                <a:srgbClr val="1F497D">
                  <a:lumMod val="50000"/>
                </a:srgbClr>
              </a:solidFill>
              <a:effectLst/>
              <a:uLnTx/>
              <a:uFillTx/>
              <a:latin typeface="+mj-lt"/>
              <a:ea typeface="+mn-ea"/>
              <a:cs typeface="+mn-cs"/>
            </a:endParaRP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F497D">
                    <a:lumMod val="50000"/>
                  </a:srgbClr>
                </a:solidFill>
                <a:effectLst/>
                <a:uLnTx/>
                <a:uFillTx/>
                <a:latin typeface="+mj-lt"/>
                <a:ea typeface="+mn-ea"/>
                <a:cs typeface="+mn-cs"/>
              </a:rPr>
              <a:t>	</a:t>
            </a:r>
            <a:r>
              <a:rPr kumimoji="0" lang="vi-VN" sz="2000" b="0" i="0" u="none" strike="noStrike" kern="1200" cap="none" spc="0" normalizeH="0" baseline="0" noProof="0" dirty="0">
                <a:ln>
                  <a:noFill/>
                </a:ln>
                <a:solidFill>
                  <a:srgbClr val="008000"/>
                </a:solidFill>
                <a:effectLst/>
                <a:uLnTx/>
                <a:uFillTx/>
                <a:latin typeface="+mj-lt"/>
                <a:ea typeface="+mn-ea"/>
                <a:cs typeface="+mn-cs"/>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mj-lt"/>
                <a:ea typeface="+mn-ea"/>
                <a:cs typeface="+mn-cs"/>
              </a:rPr>
              <a:t>	</a:t>
            </a:r>
            <a:r>
              <a:rPr kumimoji="0" lang="vi-VN" sz="2000" b="0" i="0" u="none" strike="noStrike" kern="1200" cap="none" spc="0" normalizeH="0" baseline="0" noProof="0" dirty="0">
                <a:ln>
                  <a:noFill/>
                </a:ln>
                <a:solidFill>
                  <a:srgbClr val="008000"/>
                </a:solidFill>
                <a:effectLst/>
                <a:uLnTx/>
                <a:uFillTx/>
                <a:latin typeface="+mj-lt"/>
                <a:ea typeface="+mn-ea"/>
                <a:cs typeface="+mn-cs"/>
              </a:rPr>
              <a:t>Một đêm, Mã Lương mơ thấy một cụ già tóc bạc phơ đưa cho em cây bút sáng lấp lánh. Em reo lên: “Cây bút đẹp quá! Cháu cảm ơn ông!”. Tỉnh dậy, Mã Lương thấy cây bút vẫn trong tay mình.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mj-lt"/>
                <a:ea typeface="+mn-ea"/>
                <a:cs typeface="+mn-cs"/>
              </a:rPr>
              <a:t>	</a:t>
            </a:r>
            <a:r>
              <a:rPr kumimoji="0" lang="vi-VN" sz="2000" b="0" i="0" u="none" strike="noStrike" kern="1200" cap="none" spc="0" normalizeH="0" baseline="0" noProof="0" dirty="0">
                <a:ln>
                  <a:noFill/>
                </a:ln>
                <a:solidFill>
                  <a:srgbClr val="008000"/>
                </a:solidFill>
                <a:effectLst/>
                <a:uLnTx/>
                <a:uFillTx/>
                <a:latin typeface="+mj-lt"/>
                <a:ea typeface="+mn-ea"/>
                <a:cs typeface="+mn-cs"/>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mj-lt"/>
                <a:ea typeface="+mn-ea"/>
                <a:cs typeface="+mn-cs"/>
              </a:rPr>
              <a:t>	</a:t>
            </a:r>
            <a:r>
              <a:rPr kumimoji="0" lang="vi-VN" sz="2000" b="0" i="0" u="none" strike="noStrike" kern="1200" cap="none" spc="0" normalizeH="0" baseline="0" noProof="0" dirty="0">
                <a:ln>
                  <a:noFill/>
                </a:ln>
                <a:solidFill>
                  <a:srgbClr val="008000"/>
                </a:solidFill>
                <a:effectLst/>
                <a:uLnTx/>
                <a:uFillTx/>
                <a:latin typeface="+mj-lt"/>
                <a:ea typeface="+mn-ea"/>
                <a:cs typeface="+mn-cs"/>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8000"/>
                </a:solidFill>
                <a:effectLst/>
                <a:uLnTx/>
                <a:uFillTx/>
                <a:latin typeface="+mj-lt"/>
                <a:ea typeface="+mn-ea"/>
                <a:cs typeface="+mn-cs"/>
              </a:rPr>
              <a:t>	</a:t>
            </a:r>
            <a:r>
              <a:rPr kumimoji="0" lang="vi-VN" sz="2000" b="0" i="0" u="none" strike="noStrike" kern="1200" cap="none" spc="0" normalizeH="0" baseline="0" noProof="0" dirty="0">
                <a:ln>
                  <a:noFill/>
                </a:ln>
                <a:solidFill>
                  <a:srgbClr val="008000"/>
                </a:solidFill>
                <a:effectLst/>
                <a:uLnTx/>
                <a:uFillTx/>
                <a:latin typeface="+mj-lt"/>
                <a:ea typeface="+mn-ea"/>
                <a:cs typeface="+mn-cs"/>
              </a:rPr>
              <a:t>Phú ông sai đầy tớ xông vào cướp bút thần. Nhưng Mã Lương đã vượt ra ngoài bằng chiếc thang vẽ trên tường. Rồi Mã Lương vẽ một con ngựa, đi khắp đó đây giúp đỡ người nghèo khổ.</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8000"/>
                </a:solidFill>
                <a:effectLst/>
                <a:uLnTx/>
                <a:uFillTx/>
                <a:latin typeface="+mj-lt"/>
                <a:ea typeface="+mn-ea"/>
                <a:cs typeface="+mn-cs"/>
              </a:rPr>
              <a:t>(Theo Truyện cổ tích Trung Quốc)</a:t>
            </a:r>
          </a:p>
        </p:txBody>
      </p:sp>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047960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3" name="Freeform: Shape 2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4" name="Right Triangle 29">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pic>
        <p:nvPicPr>
          <p:cNvPr id="3" name="Picture 6">
            <a:extLst>
              <a:ext uri="{FF2B5EF4-FFF2-40B4-BE49-F238E27FC236}">
                <a16:creationId xmlns:a16="http://schemas.microsoft.com/office/drawing/2014/main" id="{0381C55F-8E9F-B550-DCE4-AC458AEE27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526285" y="1302516"/>
            <a:ext cx="4979334" cy="4812703"/>
          </a:xfrm>
          <a:prstGeom prst="rect">
            <a:avLst/>
          </a:prstGeom>
        </p:spPr>
      </p:pic>
      <p:sp>
        <p:nvSpPr>
          <p:cNvPr id="4" name="TextBox 3">
            <a:extLst>
              <a:ext uri="{FF2B5EF4-FFF2-40B4-BE49-F238E27FC236}">
                <a16:creationId xmlns:a16="http://schemas.microsoft.com/office/drawing/2014/main" id="{CA0E28F7-C2FC-6CA9-E824-0E775DE5C238}"/>
              </a:ext>
            </a:extLst>
          </p:cNvPr>
          <p:cNvSpPr txBox="1"/>
          <p:nvPr/>
        </p:nvSpPr>
        <p:spPr>
          <a:xfrm>
            <a:off x="5257800" y="1955800"/>
            <a:ext cx="6121399" cy="1952947"/>
          </a:xfrm>
          <a:prstGeom prst="rect">
            <a:avLst/>
          </a:prstGeom>
          <a:noFill/>
        </p:spPr>
        <p:txBody>
          <a:bodyPr vert="horz" lIns="60960" tIns="30480" rIns="60960" bIns="30480" rtlCol="0" anchor="ctr">
            <a:normAutofit/>
          </a:bodyPr>
          <a:lstStyle/>
          <a:p>
            <a:pPr indent="-152408" algn="ctr">
              <a:lnSpc>
                <a:spcPct val="90000"/>
              </a:lnSpc>
              <a:spcBef>
                <a:spcPct val="0"/>
              </a:spcBef>
              <a:spcAft>
                <a:spcPts val="400"/>
              </a:spcAft>
            </a:pPr>
            <a:r>
              <a:rPr lang="en-US" sz="5400" dirty="0" err="1">
                <a:solidFill>
                  <a:srgbClr val="F92D67"/>
                </a:solidFill>
                <a:latin typeface="+mj-lt"/>
                <a:ea typeface="+mj-ea"/>
                <a:cs typeface="+mj-cs"/>
              </a:rPr>
              <a:t>Đọc</a:t>
            </a:r>
            <a:r>
              <a:rPr lang="en-US" sz="5400" dirty="0">
                <a:solidFill>
                  <a:srgbClr val="F92D67"/>
                </a:solidFill>
                <a:latin typeface="+mj-lt"/>
                <a:ea typeface="+mj-ea"/>
                <a:cs typeface="+mj-cs"/>
              </a:rPr>
              <a:t> </a:t>
            </a:r>
            <a:r>
              <a:rPr lang="en-US" sz="5400" dirty="0" err="1">
                <a:solidFill>
                  <a:srgbClr val="F92D67"/>
                </a:solidFill>
                <a:latin typeface="+mj-lt"/>
                <a:ea typeface="+mj-ea"/>
                <a:cs typeface="+mj-cs"/>
              </a:rPr>
              <a:t>mở</a:t>
            </a:r>
            <a:r>
              <a:rPr lang="en-US" sz="5400" dirty="0">
                <a:solidFill>
                  <a:srgbClr val="F92D67"/>
                </a:solidFill>
                <a:latin typeface="+mj-lt"/>
                <a:ea typeface="+mj-ea"/>
                <a:cs typeface="+mj-cs"/>
              </a:rPr>
              <a:t> </a:t>
            </a:r>
            <a:r>
              <a:rPr lang="en-US" sz="5400" dirty="0" err="1">
                <a:solidFill>
                  <a:srgbClr val="F92D67"/>
                </a:solidFill>
                <a:latin typeface="+mj-lt"/>
                <a:ea typeface="+mj-ea"/>
                <a:cs typeface="+mj-cs"/>
              </a:rPr>
              <a:t>rộng</a:t>
            </a:r>
            <a:endParaRPr lang="en-US" sz="5400" dirty="0">
              <a:solidFill>
                <a:srgbClr val="F92D67"/>
              </a:solidFill>
              <a:latin typeface="+mj-lt"/>
              <a:ea typeface="+mj-ea"/>
              <a:cs typeface="+mj-cs"/>
            </a:endParaRPr>
          </a:p>
        </p:txBody>
      </p:sp>
    </p:spTree>
    <p:extLst>
      <p:ext uri="{BB962C8B-B14F-4D97-AF65-F5344CB8AC3E}">
        <p14:creationId xmlns:p14="http://schemas.microsoft.com/office/powerpoint/2010/main" val="499474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ellipse">
            <a:avLst/>
          </a:prstGeom>
        </p:spPr>
      </p:pic>
      <p:sp>
        <p:nvSpPr>
          <p:cNvPr id="4" name="Rectangle 3"/>
          <p:cNvSpPr/>
          <p:nvPr/>
        </p:nvSpPr>
        <p:spPr>
          <a:xfrm>
            <a:off x="1066800" y="609600"/>
            <a:ext cx="9829800" cy="1200329"/>
          </a:xfrm>
          <a:prstGeom prst="rect">
            <a:avLst/>
          </a:prstGeom>
          <a:noFill/>
          <a:ln>
            <a:noFill/>
          </a:ln>
        </p:spPr>
        <p:txBody>
          <a:bodyPr wrap="square">
            <a:spAutoFit/>
          </a:bodyPr>
          <a:lstStyle/>
          <a:p>
            <a:r>
              <a:rPr lang="vi-VN" sz="2400" b="1" dirty="0">
                <a:solidFill>
                  <a:srgbClr val="008000"/>
                </a:solidFill>
                <a:latin typeface="+mj-lt"/>
              </a:rPr>
              <a:t>Câu 1</a:t>
            </a:r>
            <a:r>
              <a:rPr lang="en-US" sz="2400" b="1" dirty="0">
                <a:solidFill>
                  <a:srgbClr val="008000"/>
                </a:solidFill>
                <a:latin typeface="+mj-lt"/>
              </a:rPr>
              <a:t>: </a:t>
            </a:r>
            <a:r>
              <a:rPr lang="vi-VN" sz="2400" b="1" dirty="0">
                <a:solidFill>
                  <a:srgbClr val="008000"/>
                </a:solidFill>
                <a:latin typeface="+mj-lt"/>
              </a:rPr>
              <a:t>Tìm đọc bài về một nhân vật được mọi người quý mến, cảm phục và viết phiếu đọc sách theo mẫu.</a:t>
            </a:r>
            <a:endParaRPr lang="vi-VN" sz="2400" dirty="0">
              <a:solidFill>
                <a:srgbClr val="008000"/>
              </a:solidFill>
              <a:latin typeface="+mj-lt"/>
            </a:endParaRPr>
          </a:p>
          <a:p>
            <a:br>
              <a:rPr lang="vi-VN" dirty="0">
                <a:latin typeface="+mj-lt"/>
              </a:rPr>
            </a:br>
            <a:endParaRPr lang="en-US" dirty="0">
              <a:latin typeface="+mj-lt"/>
            </a:endParaRPr>
          </a:p>
        </p:txBody>
      </p:sp>
      <p:pic>
        <p:nvPicPr>
          <p:cNvPr id="5" name="Picture 4"/>
          <p:cNvPicPr>
            <a:picLocks noChangeAspect="1"/>
          </p:cNvPicPr>
          <p:nvPr/>
        </p:nvPicPr>
        <p:blipFill>
          <a:blip r:embed="rId3"/>
          <a:stretch>
            <a:fillRect/>
          </a:stretch>
        </p:blipFill>
        <p:spPr>
          <a:xfrm>
            <a:off x="1371600" y="1981200"/>
            <a:ext cx="9411373" cy="362944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00" y="5410200"/>
            <a:ext cx="1080543" cy="118092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4968517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5" t="1955"/>
          <a:stretch/>
        </p:blipFill>
        <p:spPr>
          <a:xfrm>
            <a:off x="609600" y="1523999"/>
            <a:ext cx="10939066" cy="4726257"/>
          </a:xfrm>
          <a:prstGeom prst="rect">
            <a:avLst/>
          </a:prstGeom>
        </p:spPr>
      </p:pic>
      <p:sp>
        <p:nvSpPr>
          <p:cNvPr id="3" name="TextBox 29"/>
          <p:cNvSpPr txBox="1"/>
          <p:nvPr/>
        </p:nvSpPr>
        <p:spPr>
          <a:xfrm>
            <a:off x="1346565" y="678359"/>
            <a:ext cx="8927690" cy="735779"/>
          </a:xfrm>
          <a:prstGeom prst="rect">
            <a:avLst/>
          </a:prstGeom>
        </p:spPr>
        <p:txBody>
          <a:bodyPr wrap="square" lIns="0" tIns="0" rIns="0" bIns="0" rtlCol="0" anchor="t">
            <a:spAutoFit/>
          </a:bodyPr>
          <a:lstStyle/>
          <a:p>
            <a:pPr algn="ctr">
              <a:lnSpc>
                <a:spcPts val="6400"/>
              </a:lnSpc>
              <a:spcBef>
                <a:spcPct val="0"/>
              </a:spcBef>
            </a:pPr>
            <a:r>
              <a:rPr lang="en-US" sz="4000" b="1" spc="-133" dirty="0">
                <a:solidFill>
                  <a:srgbClr val="FF0000"/>
                </a:solidFill>
                <a:latin typeface="Times New Roman" panose="02020603050405020304" pitchFamily="18" charset="0"/>
                <a:cs typeface="Times New Roman" panose="02020603050405020304" pitchFamily="18" charset="0"/>
              </a:rPr>
              <a:t>BÀI 32: CÂY BÚT THẦN</a:t>
            </a:r>
          </a:p>
        </p:txBody>
      </p:sp>
      <p:sp>
        <p:nvSpPr>
          <p:cNvPr id="4" name="Speech Bubble: Rectangle with Corners Rounded 7">
            <a:extLst>
              <a:ext uri="{FF2B5EF4-FFF2-40B4-BE49-F238E27FC236}">
                <a16:creationId xmlns:a16="http://schemas.microsoft.com/office/drawing/2014/main" id="{C42408ED-562A-4EAC-2176-453F286291C9}"/>
              </a:ext>
            </a:extLst>
          </p:cNvPr>
          <p:cNvSpPr/>
          <p:nvPr/>
        </p:nvSpPr>
        <p:spPr>
          <a:xfrm>
            <a:off x="762000" y="1676400"/>
            <a:ext cx="2827713" cy="807720"/>
          </a:xfrm>
          <a:prstGeom prst="wedgeRoundRectCallout">
            <a:avLst>
              <a:gd name="adj1" fmla="val 55144"/>
              <a:gd name="adj2" fmla="val 112346"/>
              <a:gd name="adj3" fmla="val 16667"/>
            </a:avLst>
          </a:prstGeom>
          <a:solidFill>
            <a:schemeClr val="accent6">
              <a:lumMod val="20000"/>
              <a:lumOff val="8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002060"/>
                </a:solidFill>
                <a:latin typeface="#9Slide03 AmpleSoft Bold" panose="02000000000000000000" pitchFamily="2" charset="0"/>
              </a:rPr>
              <a:t>Bức</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tranh</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vẽ</a:t>
            </a:r>
            <a:r>
              <a:rPr lang="en-US" sz="2800" dirty="0">
                <a:solidFill>
                  <a:srgbClr val="002060"/>
                </a:solidFill>
                <a:latin typeface="#9Slide03 AmpleSoft Bold" panose="02000000000000000000" pitchFamily="2" charset="0"/>
              </a:rPr>
              <a:t> </a:t>
            </a:r>
            <a:r>
              <a:rPr lang="en-US" sz="2800" dirty="0" err="1">
                <a:solidFill>
                  <a:srgbClr val="002060"/>
                </a:solidFill>
                <a:latin typeface="#9Slide03 AmpleSoft Bold" panose="02000000000000000000" pitchFamily="2" charset="0"/>
              </a:rPr>
              <a:t>gì</a:t>
            </a:r>
            <a:r>
              <a:rPr lang="en-US" sz="2800" dirty="0">
                <a:solidFill>
                  <a:srgbClr val="002060"/>
                </a:solidFill>
                <a:latin typeface="#9Slide03 AmpleSoft Bold" panose="02000000000000000000" pitchFamily="2" charset="0"/>
              </a:rPr>
              <a:t>?</a:t>
            </a:r>
          </a:p>
        </p:txBody>
      </p:sp>
    </p:spTree>
    <p:extLst>
      <p:ext uri="{BB962C8B-B14F-4D97-AF65-F5344CB8AC3E}">
        <p14:creationId xmlns:p14="http://schemas.microsoft.com/office/powerpoint/2010/main" val="119249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ellipse">
            <a:avLst/>
          </a:prstGeom>
        </p:spPr>
      </p:pic>
      <p:sp>
        <p:nvSpPr>
          <p:cNvPr id="9" name="Rounded Rectangle 8"/>
          <p:cNvSpPr/>
          <p:nvPr/>
        </p:nvSpPr>
        <p:spPr>
          <a:xfrm>
            <a:off x="685800" y="777306"/>
            <a:ext cx="10820400" cy="5257800"/>
          </a:xfrm>
          <a:prstGeom prst="roundRect">
            <a:avLst/>
          </a:prstGeom>
          <a:solidFill>
            <a:srgbClr val="FFFFFF">
              <a:alpha val="80000"/>
            </a:srgbClr>
          </a:solidFill>
          <a:ln>
            <a:solidFill>
              <a:srgbClr val="008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400" b="0" i="0" u="none" strike="noStrike" kern="1200" cap="none" spc="0" normalizeH="0" baseline="0" noProof="0" dirty="0">
                <a:ln>
                  <a:noFill/>
                </a:ln>
                <a:solidFill>
                  <a:srgbClr val="002060"/>
                </a:solidFill>
                <a:effectLst/>
                <a:uLnTx/>
                <a:uFillTx/>
                <a:latin typeface="+mj-lt"/>
                <a:cs typeface="#9Slide03 Arima Madurai Black" panose="00000A00000000000000" pitchFamily="2" charset="0"/>
              </a:rPr>
              <a:t>	</a:t>
            </a:r>
            <a:r>
              <a:rPr lang="vi-VN" sz="2000" b="1" dirty="0">
                <a:solidFill>
                  <a:srgbClr val="FF0000"/>
                </a:solidFill>
                <a:latin typeface="+mj-lt"/>
              </a:rPr>
              <a:t>Bác Hồ và thiếu nhi Tiệp Khắc</a:t>
            </a:r>
            <a:endParaRPr lang="vi-VN" sz="2000" dirty="0">
              <a:solidFill>
                <a:srgbClr val="FF0000"/>
              </a:solidFill>
              <a:latin typeface="+mj-lt"/>
            </a:endParaRPr>
          </a:p>
          <a:p>
            <a:pPr algn="just"/>
            <a:r>
              <a:rPr lang="en-US" sz="2000" dirty="0">
                <a:solidFill>
                  <a:srgbClr val="002060"/>
                </a:solidFill>
                <a:latin typeface="+mj-lt"/>
              </a:rPr>
              <a:t>	</a:t>
            </a:r>
            <a:r>
              <a:rPr lang="vi-VN" sz="2000" dirty="0">
                <a:solidFill>
                  <a:srgbClr val="008000"/>
                </a:solidFill>
                <a:latin typeface="+mj-lt"/>
              </a:rPr>
              <a:t>Vào một lần đến thăm nước Tiệp Khắc, Bác được một đoàn thiếu nhi đến thăm. Vì quá phấn khích nên bạn nhỏ nào cũng muốn đứng cạnh Bác dẫn đến tình trạng chen chúc, xô đẩy nhau. Để giữ trật tự và ổn định các cháu thiếu nhi, Bác đã nảy ra một sáng kiến và hỏi các cháu nhỏ</a:t>
            </a:r>
          </a:p>
          <a:p>
            <a:pPr algn="just"/>
            <a:r>
              <a:rPr lang="en-US" sz="2000" dirty="0">
                <a:solidFill>
                  <a:srgbClr val="008000"/>
                </a:solidFill>
                <a:latin typeface="+mj-lt"/>
              </a:rPr>
              <a:t>	</a:t>
            </a:r>
            <a:r>
              <a:rPr lang="vi-VN" sz="2000" dirty="0">
                <a:solidFill>
                  <a:srgbClr val="008000"/>
                </a:solidFill>
                <a:latin typeface="+mj-lt"/>
              </a:rPr>
              <a:t>Bác: Các cháu trông Bác gầy hay mập nào</a:t>
            </a:r>
          </a:p>
          <a:p>
            <a:pPr algn="just"/>
            <a:r>
              <a:rPr lang="en-US" sz="2000" dirty="0">
                <a:solidFill>
                  <a:srgbClr val="008000"/>
                </a:solidFill>
                <a:latin typeface="+mj-lt"/>
              </a:rPr>
              <a:t>	</a:t>
            </a:r>
            <a:r>
              <a:rPr lang="vi-VN" sz="2000" dirty="0">
                <a:solidFill>
                  <a:srgbClr val="008000"/>
                </a:solidFill>
                <a:latin typeface="+mj-lt"/>
              </a:rPr>
              <a:t>Thiếu nhi: Bác gầy lắm ạ</a:t>
            </a:r>
          </a:p>
          <a:p>
            <a:pPr algn="just"/>
            <a:r>
              <a:rPr lang="en-US" sz="2000" dirty="0">
                <a:solidFill>
                  <a:srgbClr val="008000"/>
                </a:solidFill>
                <a:latin typeface="+mj-lt"/>
              </a:rPr>
              <a:t>	</a:t>
            </a:r>
            <a:r>
              <a:rPr lang="vi-VN" sz="2000" dirty="0">
                <a:solidFill>
                  <a:srgbClr val="008000"/>
                </a:solidFill>
                <a:latin typeface="+mj-lt"/>
              </a:rPr>
              <a:t>Bác: Vậy các cháu có muốn bác gầy yếu không</a:t>
            </a:r>
          </a:p>
          <a:p>
            <a:pPr algn="just"/>
            <a:r>
              <a:rPr lang="en-US" sz="2000" dirty="0">
                <a:solidFill>
                  <a:srgbClr val="008000"/>
                </a:solidFill>
                <a:latin typeface="+mj-lt"/>
              </a:rPr>
              <a:t>	</a:t>
            </a:r>
            <a:r>
              <a:rPr lang="vi-VN" sz="2000" dirty="0">
                <a:solidFill>
                  <a:srgbClr val="008000"/>
                </a:solidFill>
                <a:latin typeface="+mj-lt"/>
              </a:rPr>
              <a:t>Thiếu nhi: Dạ không ạ</a:t>
            </a:r>
          </a:p>
          <a:p>
            <a:pPr algn="just"/>
            <a:r>
              <a:rPr lang="en-US" sz="2000" dirty="0">
                <a:solidFill>
                  <a:srgbClr val="008000"/>
                </a:solidFill>
                <a:latin typeface="+mj-lt"/>
              </a:rPr>
              <a:t>	</a:t>
            </a:r>
            <a:r>
              <a:rPr lang="vi-VN" sz="2000" dirty="0">
                <a:solidFill>
                  <a:srgbClr val="008000"/>
                </a:solidFill>
                <a:latin typeface="+mj-lt"/>
              </a:rPr>
              <a:t>Bác: Vậy các cháu đừng chen lấn nhau, hãy cử một đại biểu đến hôn Bác thôi nhé</a:t>
            </a:r>
            <a:r>
              <a:rPr lang="en-US" sz="2000" dirty="0">
                <a:solidFill>
                  <a:srgbClr val="008000"/>
                </a:solidFill>
                <a:latin typeface="+mj-lt"/>
              </a:rPr>
              <a:t>.</a:t>
            </a:r>
            <a:endParaRPr lang="vi-VN" sz="2000" dirty="0">
              <a:solidFill>
                <a:srgbClr val="008000"/>
              </a:solidFill>
              <a:latin typeface="+mj-lt"/>
            </a:endParaRPr>
          </a:p>
          <a:p>
            <a:pPr algn="just"/>
            <a:r>
              <a:rPr lang="vi-VN" sz="2000" dirty="0">
                <a:solidFill>
                  <a:srgbClr val="008000"/>
                </a:solidFill>
                <a:latin typeface="+mj-lt"/>
              </a:rPr>
              <a:t>Sau lời nói của Bác, tất cả các cháu thiếu nhi đều trật tự, vâng lời và cử ra một bạn đội trưởng thay mặt cả nhóm đến hôn Bác. Bác đáp lại tình cảm của bạn nhỏ và cảm ơn tất cả các cháu thiếu nhi</a:t>
            </a:r>
          </a:p>
        </p:txBody>
      </p:sp>
    </p:spTree>
    <p:extLst>
      <p:ext uri="{BB962C8B-B14F-4D97-AF65-F5344CB8AC3E}">
        <p14:creationId xmlns:p14="http://schemas.microsoft.com/office/powerpoint/2010/main" val="12010781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ellipse">
            <a:avLst/>
          </a:prstGeom>
        </p:spPr>
      </p:pic>
      <p:grpSp>
        <p:nvGrpSpPr>
          <p:cNvPr id="6" name="Group 5"/>
          <p:cNvGrpSpPr/>
          <p:nvPr/>
        </p:nvGrpSpPr>
        <p:grpSpPr>
          <a:xfrm>
            <a:off x="914400" y="491836"/>
            <a:ext cx="10591800" cy="5867400"/>
            <a:chOff x="914400" y="491836"/>
            <a:chExt cx="10591800" cy="5867400"/>
          </a:xfrm>
        </p:grpSpPr>
        <p:pic>
          <p:nvPicPr>
            <p:cNvPr id="7" name="Picture 2">
              <a:extLst>
                <a:ext uri="{FF2B5EF4-FFF2-40B4-BE49-F238E27FC236}">
                  <a16:creationId xmlns:a16="http://schemas.microsoft.com/office/drawing/2014/main" id="{D343D32B-60DA-2BA7-5C2D-4326016C6D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4400" y="491836"/>
              <a:ext cx="10591800" cy="5867400"/>
            </a:xfrm>
            <a:prstGeom prst="rect">
              <a:avLst/>
            </a:prstGeom>
          </p:spPr>
        </p:pic>
        <p:sp>
          <p:nvSpPr>
            <p:cNvPr id="9" name="Rectangle 8"/>
            <p:cNvSpPr/>
            <p:nvPr/>
          </p:nvSpPr>
          <p:spPr>
            <a:xfrm>
              <a:off x="2590800" y="1828800"/>
              <a:ext cx="6096000" cy="3600986"/>
            </a:xfrm>
            <a:prstGeom prst="rect">
              <a:avLst/>
            </a:prstGeom>
          </p:spPr>
          <p:txBody>
            <a:bodyPr>
              <a:spAutoFit/>
            </a:bodyPr>
            <a:lstStyle/>
            <a:p>
              <a:pPr algn="ctr"/>
              <a:r>
                <a:rPr lang="en-US" sz="2400" b="1" dirty="0">
                  <a:solidFill>
                    <a:srgbClr val="FF0000"/>
                  </a:solidFill>
                  <a:latin typeface="+mj-lt"/>
                </a:rPr>
                <a:t>PHIẾU ĐỌC SÁCH</a:t>
              </a:r>
              <a:endParaRPr lang="en-US" sz="2400" dirty="0">
                <a:solidFill>
                  <a:srgbClr val="FF0000"/>
                </a:solidFill>
                <a:latin typeface="+mj-lt"/>
              </a:endParaRPr>
            </a:p>
            <a:p>
              <a:pPr algn="just"/>
              <a:r>
                <a:rPr lang="en-US" sz="2400" dirty="0">
                  <a:solidFill>
                    <a:srgbClr val="002060"/>
                  </a:solidFill>
                  <a:latin typeface="+mj-lt"/>
                </a:rPr>
                <a:t>- </a:t>
              </a:r>
              <a:r>
                <a:rPr lang="en-US" sz="2400" dirty="0" err="1">
                  <a:solidFill>
                    <a:srgbClr val="002060"/>
                  </a:solidFill>
                  <a:latin typeface="+mj-lt"/>
                </a:rPr>
                <a:t>Ngày</a:t>
              </a:r>
              <a:r>
                <a:rPr lang="en-US" sz="2400" dirty="0">
                  <a:solidFill>
                    <a:srgbClr val="002060"/>
                  </a:solidFill>
                  <a:latin typeface="+mj-lt"/>
                </a:rPr>
                <a:t> </a:t>
              </a:r>
              <a:r>
                <a:rPr lang="en-US" sz="2400" dirty="0" err="1">
                  <a:solidFill>
                    <a:srgbClr val="002060"/>
                  </a:solidFill>
                  <a:latin typeface="+mj-lt"/>
                </a:rPr>
                <a:t>đọc</a:t>
              </a:r>
              <a:r>
                <a:rPr lang="en-US" sz="2400" dirty="0">
                  <a:solidFill>
                    <a:srgbClr val="002060"/>
                  </a:solidFill>
                  <a:latin typeface="+mj-lt"/>
                </a:rPr>
                <a:t>: </a:t>
              </a:r>
              <a:r>
                <a:rPr lang="en-US" sz="2400" dirty="0">
                  <a:solidFill>
                    <a:srgbClr val="FF0000"/>
                  </a:solidFill>
                  <a:latin typeface="+mj-lt"/>
                </a:rPr>
                <a:t>23/11/2022</a:t>
              </a:r>
            </a:p>
            <a:p>
              <a:pPr algn="just"/>
              <a:r>
                <a:rPr lang="en-US" sz="2400" dirty="0">
                  <a:solidFill>
                    <a:srgbClr val="002060"/>
                  </a:solidFill>
                  <a:latin typeface="+mj-lt"/>
                </a:rPr>
                <a:t>- </a:t>
              </a:r>
              <a:r>
                <a:rPr lang="en-US" sz="2400" dirty="0" err="1">
                  <a:solidFill>
                    <a:srgbClr val="002060"/>
                  </a:solidFill>
                  <a:latin typeface="+mj-lt"/>
                </a:rPr>
                <a:t>Tên</a:t>
              </a:r>
              <a:r>
                <a:rPr lang="en-US" sz="2400" dirty="0">
                  <a:solidFill>
                    <a:srgbClr val="002060"/>
                  </a:solidFill>
                  <a:latin typeface="+mj-lt"/>
                </a:rPr>
                <a:t> </a:t>
              </a:r>
              <a:r>
                <a:rPr lang="en-US" sz="2400" dirty="0" err="1">
                  <a:solidFill>
                    <a:srgbClr val="002060"/>
                  </a:solidFill>
                  <a:latin typeface="+mj-lt"/>
                </a:rPr>
                <a:t>bài</a:t>
              </a:r>
              <a:r>
                <a:rPr lang="en-US" sz="2400" dirty="0">
                  <a:solidFill>
                    <a:srgbClr val="002060"/>
                  </a:solidFill>
                  <a:latin typeface="+mj-lt"/>
                </a:rPr>
                <a:t>: </a:t>
              </a:r>
              <a:r>
                <a:rPr lang="en-US" sz="2400" dirty="0" err="1">
                  <a:solidFill>
                    <a:srgbClr val="FF0000"/>
                  </a:solidFill>
                  <a:latin typeface="+mj-lt"/>
                </a:rPr>
                <a:t>Bác</a:t>
              </a:r>
              <a:r>
                <a:rPr lang="en-US" sz="2400" dirty="0">
                  <a:solidFill>
                    <a:srgbClr val="FF0000"/>
                  </a:solidFill>
                  <a:latin typeface="+mj-lt"/>
                </a:rPr>
                <a:t> </a:t>
              </a:r>
              <a:r>
                <a:rPr lang="en-US" sz="2400" dirty="0" err="1">
                  <a:solidFill>
                    <a:srgbClr val="FF0000"/>
                  </a:solidFill>
                  <a:latin typeface="+mj-lt"/>
                </a:rPr>
                <a:t>Hồ</a:t>
              </a:r>
              <a:r>
                <a:rPr lang="en-US" sz="2400" dirty="0">
                  <a:solidFill>
                    <a:srgbClr val="FF0000"/>
                  </a:solidFill>
                  <a:latin typeface="+mj-lt"/>
                </a:rPr>
                <a:t> </a:t>
              </a:r>
              <a:r>
                <a:rPr lang="en-US" sz="2400" dirty="0" err="1">
                  <a:solidFill>
                    <a:srgbClr val="FF0000"/>
                  </a:solidFill>
                  <a:latin typeface="+mj-lt"/>
                </a:rPr>
                <a:t>và</a:t>
              </a:r>
              <a:r>
                <a:rPr lang="en-US" sz="2400" dirty="0">
                  <a:solidFill>
                    <a:srgbClr val="FF0000"/>
                  </a:solidFill>
                  <a:latin typeface="+mj-lt"/>
                </a:rPr>
                <a:t> </a:t>
              </a:r>
              <a:r>
                <a:rPr lang="en-US" sz="2400" dirty="0" err="1">
                  <a:solidFill>
                    <a:srgbClr val="FF0000"/>
                  </a:solidFill>
                  <a:latin typeface="+mj-lt"/>
                </a:rPr>
                <a:t>thiếu</a:t>
              </a:r>
              <a:r>
                <a:rPr lang="en-US" sz="2400" dirty="0">
                  <a:solidFill>
                    <a:srgbClr val="FF0000"/>
                  </a:solidFill>
                  <a:latin typeface="+mj-lt"/>
                </a:rPr>
                <a:t> </a:t>
              </a:r>
              <a:r>
                <a:rPr lang="en-US" sz="2400" dirty="0" err="1">
                  <a:solidFill>
                    <a:srgbClr val="FF0000"/>
                  </a:solidFill>
                  <a:latin typeface="+mj-lt"/>
                </a:rPr>
                <a:t>nhi</a:t>
              </a:r>
              <a:r>
                <a:rPr lang="en-US" sz="2400" dirty="0">
                  <a:solidFill>
                    <a:srgbClr val="FF0000"/>
                  </a:solidFill>
                  <a:latin typeface="+mj-lt"/>
                </a:rPr>
                <a:t> </a:t>
              </a:r>
              <a:r>
                <a:rPr lang="en-US" sz="2400" dirty="0" err="1">
                  <a:solidFill>
                    <a:srgbClr val="FF0000"/>
                  </a:solidFill>
                  <a:latin typeface="+mj-lt"/>
                </a:rPr>
                <a:t>Tiệp</a:t>
              </a:r>
              <a:r>
                <a:rPr lang="en-US" sz="2400" dirty="0">
                  <a:solidFill>
                    <a:srgbClr val="FF0000"/>
                  </a:solidFill>
                  <a:latin typeface="+mj-lt"/>
                </a:rPr>
                <a:t> </a:t>
              </a:r>
              <a:r>
                <a:rPr lang="en-US" sz="2400" dirty="0" err="1">
                  <a:solidFill>
                    <a:srgbClr val="FF0000"/>
                  </a:solidFill>
                  <a:latin typeface="+mj-lt"/>
                </a:rPr>
                <a:t>Khắc</a:t>
              </a:r>
              <a:endParaRPr lang="en-US" sz="2400" dirty="0">
                <a:solidFill>
                  <a:srgbClr val="FF0000"/>
                </a:solidFill>
                <a:latin typeface="+mj-lt"/>
              </a:endParaRPr>
            </a:p>
            <a:p>
              <a:pPr algn="just"/>
              <a:r>
                <a:rPr lang="en-US" sz="2400" dirty="0">
                  <a:solidFill>
                    <a:srgbClr val="002060"/>
                  </a:solidFill>
                  <a:latin typeface="+mj-lt"/>
                </a:rPr>
                <a:t>- </a:t>
              </a:r>
              <a:r>
                <a:rPr lang="en-US" sz="2400" dirty="0" err="1">
                  <a:solidFill>
                    <a:srgbClr val="002060"/>
                  </a:solidFill>
                  <a:latin typeface="+mj-lt"/>
                </a:rPr>
                <a:t>Nhân</a:t>
              </a:r>
              <a:r>
                <a:rPr lang="en-US" sz="2400" dirty="0">
                  <a:solidFill>
                    <a:srgbClr val="002060"/>
                  </a:solidFill>
                  <a:latin typeface="+mj-lt"/>
                </a:rPr>
                <a:t> </a:t>
              </a:r>
              <a:r>
                <a:rPr lang="en-US" sz="2400" dirty="0" err="1">
                  <a:solidFill>
                    <a:srgbClr val="002060"/>
                  </a:solidFill>
                  <a:latin typeface="+mj-lt"/>
                </a:rPr>
                <a:t>vật</a:t>
              </a:r>
              <a:r>
                <a:rPr lang="en-US" sz="2400" dirty="0">
                  <a:solidFill>
                    <a:srgbClr val="002060"/>
                  </a:solidFill>
                  <a:latin typeface="+mj-lt"/>
                </a:rPr>
                <a:t> </a:t>
              </a:r>
              <a:r>
                <a:rPr lang="en-US" sz="2400" dirty="0" err="1">
                  <a:solidFill>
                    <a:srgbClr val="002060"/>
                  </a:solidFill>
                  <a:latin typeface="+mj-lt"/>
                </a:rPr>
                <a:t>chính</a:t>
              </a:r>
              <a:r>
                <a:rPr lang="en-US" sz="2400" dirty="0">
                  <a:solidFill>
                    <a:srgbClr val="002060"/>
                  </a:solidFill>
                  <a:latin typeface="+mj-lt"/>
                </a:rPr>
                <a:t>: </a:t>
              </a:r>
              <a:r>
                <a:rPr lang="en-US" sz="2400" dirty="0" err="1">
                  <a:solidFill>
                    <a:srgbClr val="FF0000"/>
                  </a:solidFill>
                  <a:latin typeface="+mj-lt"/>
                </a:rPr>
                <a:t>Bác</a:t>
              </a:r>
              <a:r>
                <a:rPr lang="en-US" sz="2400" dirty="0">
                  <a:solidFill>
                    <a:srgbClr val="FF0000"/>
                  </a:solidFill>
                  <a:latin typeface="+mj-lt"/>
                </a:rPr>
                <a:t> </a:t>
              </a:r>
              <a:r>
                <a:rPr lang="en-US" sz="2400" dirty="0" err="1">
                  <a:solidFill>
                    <a:srgbClr val="FF0000"/>
                  </a:solidFill>
                  <a:latin typeface="+mj-lt"/>
                </a:rPr>
                <a:t>Hồ</a:t>
              </a:r>
              <a:endParaRPr lang="en-US" sz="2400" dirty="0">
                <a:solidFill>
                  <a:srgbClr val="FF0000"/>
                </a:solidFill>
                <a:latin typeface="+mj-lt"/>
              </a:endParaRPr>
            </a:p>
            <a:p>
              <a:pPr algn="just"/>
              <a:r>
                <a:rPr lang="en-US" sz="2400" dirty="0">
                  <a:solidFill>
                    <a:srgbClr val="002060"/>
                  </a:solidFill>
                  <a:latin typeface="+mj-lt"/>
                </a:rPr>
                <a:t>- </a:t>
              </a:r>
              <a:r>
                <a:rPr lang="en-US" sz="2400" dirty="0" err="1">
                  <a:solidFill>
                    <a:srgbClr val="002060"/>
                  </a:solidFill>
                  <a:latin typeface="+mj-lt"/>
                </a:rPr>
                <a:t>Những</a:t>
              </a:r>
              <a:r>
                <a:rPr lang="en-US" sz="2400" dirty="0">
                  <a:solidFill>
                    <a:srgbClr val="002060"/>
                  </a:solidFill>
                  <a:latin typeface="+mj-lt"/>
                </a:rPr>
                <a:t> </a:t>
              </a:r>
              <a:r>
                <a:rPr lang="en-US" sz="2400" dirty="0" err="1">
                  <a:solidFill>
                    <a:srgbClr val="002060"/>
                  </a:solidFill>
                  <a:latin typeface="+mj-lt"/>
                </a:rPr>
                <a:t>việc</a:t>
              </a:r>
              <a:r>
                <a:rPr lang="en-US" sz="2400" dirty="0">
                  <a:solidFill>
                    <a:srgbClr val="002060"/>
                  </a:solidFill>
                  <a:latin typeface="+mj-lt"/>
                </a:rPr>
                <a:t> </a:t>
              </a:r>
              <a:r>
                <a:rPr lang="en-US" sz="2400" dirty="0" err="1">
                  <a:solidFill>
                    <a:srgbClr val="002060"/>
                  </a:solidFill>
                  <a:latin typeface="+mj-lt"/>
                </a:rPr>
                <a:t>tốt</a:t>
              </a:r>
              <a:r>
                <a:rPr lang="en-US" sz="2400" dirty="0">
                  <a:solidFill>
                    <a:srgbClr val="002060"/>
                  </a:solidFill>
                  <a:latin typeface="+mj-lt"/>
                </a:rPr>
                <a:t> </a:t>
              </a:r>
              <a:r>
                <a:rPr lang="en-US" sz="2400" dirty="0" err="1">
                  <a:solidFill>
                    <a:srgbClr val="002060"/>
                  </a:solidFill>
                  <a:latin typeface="+mj-lt"/>
                </a:rPr>
                <a:t>mà</a:t>
              </a:r>
              <a:r>
                <a:rPr lang="en-US" sz="2400" dirty="0">
                  <a:solidFill>
                    <a:srgbClr val="002060"/>
                  </a:solidFill>
                  <a:latin typeface="+mj-lt"/>
                </a:rPr>
                <a:t> </a:t>
              </a:r>
              <a:r>
                <a:rPr lang="en-US" sz="2400" dirty="0" err="1">
                  <a:solidFill>
                    <a:srgbClr val="002060"/>
                  </a:solidFill>
                  <a:latin typeface="+mj-lt"/>
                </a:rPr>
                <a:t>nhân</a:t>
              </a:r>
              <a:r>
                <a:rPr lang="en-US" sz="2400" dirty="0">
                  <a:solidFill>
                    <a:srgbClr val="002060"/>
                  </a:solidFill>
                  <a:latin typeface="+mj-lt"/>
                </a:rPr>
                <a:t> </a:t>
              </a:r>
              <a:r>
                <a:rPr lang="en-US" sz="2400" dirty="0" err="1">
                  <a:solidFill>
                    <a:srgbClr val="002060"/>
                  </a:solidFill>
                  <a:latin typeface="+mj-lt"/>
                </a:rPr>
                <a:t>vật</a:t>
              </a:r>
              <a:r>
                <a:rPr lang="en-US" sz="2400" dirty="0">
                  <a:solidFill>
                    <a:srgbClr val="002060"/>
                  </a:solidFill>
                  <a:latin typeface="+mj-lt"/>
                </a:rPr>
                <a:t> </a:t>
              </a:r>
              <a:r>
                <a:rPr lang="en-US" sz="2400" dirty="0" err="1">
                  <a:solidFill>
                    <a:srgbClr val="002060"/>
                  </a:solidFill>
                  <a:latin typeface="+mj-lt"/>
                </a:rPr>
                <a:t>đã</a:t>
              </a:r>
              <a:r>
                <a:rPr lang="en-US" sz="2400" dirty="0">
                  <a:solidFill>
                    <a:srgbClr val="002060"/>
                  </a:solidFill>
                  <a:latin typeface="+mj-lt"/>
                </a:rPr>
                <a:t> </a:t>
              </a:r>
              <a:r>
                <a:rPr lang="en-US" sz="2400" dirty="0" err="1">
                  <a:solidFill>
                    <a:srgbClr val="002060"/>
                  </a:solidFill>
                  <a:latin typeface="+mj-lt"/>
                </a:rPr>
                <a:t>làm</a:t>
              </a:r>
              <a:r>
                <a:rPr lang="en-US" sz="2400" dirty="0">
                  <a:solidFill>
                    <a:srgbClr val="002060"/>
                  </a:solidFill>
                  <a:latin typeface="+mj-lt"/>
                </a:rPr>
                <a:t>: </a:t>
              </a:r>
              <a:r>
                <a:rPr lang="en-US" sz="2400" dirty="0" err="1">
                  <a:solidFill>
                    <a:srgbClr val="FF0000"/>
                  </a:solidFill>
                  <a:latin typeface="+mj-lt"/>
                </a:rPr>
                <a:t>Bác</a:t>
              </a:r>
              <a:r>
                <a:rPr lang="en-US" sz="2400" dirty="0">
                  <a:solidFill>
                    <a:srgbClr val="FF0000"/>
                  </a:solidFill>
                  <a:latin typeface="+mj-lt"/>
                </a:rPr>
                <a:t> </a:t>
              </a:r>
              <a:r>
                <a:rPr lang="en-US" sz="2400" dirty="0" err="1">
                  <a:solidFill>
                    <a:srgbClr val="FF0000"/>
                  </a:solidFill>
                  <a:latin typeface="+mj-lt"/>
                </a:rPr>
                <a:t>rất</a:t>
              </a:r>
              <a:r>
                <a:rPr lang="en-US" sz="2400" dirty="0">
                  <a:solidFill>
                    <a:srgbClr val="FF0000"/>
                  </a:solidFill>
                  <a:latin typeface="+mj-lt"/>
                </a:rPr>
                <a:t> </a:t>
              </a:r>
              <a:r>
                <a:rPr lang="en-US" sz="2400" dirty="0" err="1">
                  <a:solidFill>
                    <a:srgbClr val="FF0000"/>
                  </a:solidFill>
                  <a:latin typeface="+mj-lt"/>
                </a:rPr>
                <a:t>yêu</a:t>
              </a:r>
              <a:r>
                <a:rPr lang="en-US" sz="2400" dirty="0">
                  <a:solidFill>
                    <a:srgbClr val="FF0000"/>
                  </a:solidFill>
                  <a:latin typeface="+mj-lt"/>
                </a:rPr>
                <a:t> </a:t>
              </a:r>
              <a:r>
                <a:rPr lang="en-US" sz="2400" dirty="0" err="1">
                  <a:solidFill>
                    <a:srgbClr val="FF0000"/>
                  </a:solidFill>
                  <a:latin typeface="+mj-lt"/>
                </a:rPr>
                <a:t>quý</a:t>
              </a:r>
              <a:r>
                <a:rPr lang="en-US" sz="2400" dirty="0">
                  <a:solidFill>
                    <a:srgbClr val="FF0000"/>
                  </a:solidFill>
                  <a:latin typeface="+mj-lt"/>
                </a:rPr>
                <a:t> </a:t>
              </a:r>
              <a:r>
                <a:rPr lang="en-US" sz="2400" dirty="0" err="1">
                  <a:solidFill>
                    <a:srgbClr val="FF0000"/>
                  </a:solidFill>
                  <a:latin typeface="+mj-lt"/>
                </a:rPr>
                <a:t>thiếu</a:t>
              </a:r>
              <a:r>
                <a:rPr lang="en-US" sz="2400" dirty="0">
                  <a:solidFill>
                    <a:srgbClr val="FF0000"/>
                  </a:solidFill>
                  <a:latin typeface="+mj-lt"/>
                </a:rPr>
                <a:t> </a:t>
              </a:r>
              <a:r>
                <a:rPr lang="en-US" sz="2400" dirty="0" err="1">
                  <a:solidFill>
                    <a:srgbClr val="FF0000"/>
                  </a:solidFill>
                  <a:latin typeface="+mj-lt"/>
                </a:rPr>
                <a:t>nhi</a:t>
              </a:r>
              <a:endParaRPr lang="en-US" sz="2400" dirty="0">
                <a:solidFill>
                  <a:srgbClr val="FF0000"/>
                </a:solidFill>
                <a:latin typeface="+mj-lt"/>
              </a:endParaRPr>
            </a:p>
            <a:p>
              <a:pPr algn="just"/>
              <a:r>
                <a:rPr lang="en-US" sz="2400" dirty="0">
                  <a:solidFill>
                    <a:srgbClr val="002060"/>
                  </a:solidFill>
                  <a:latin typeface="+mj-lt"/>
                </a:rPr>
                <a:t>- </a:t>
              </a:r>
              <a:r>
                <a:rPr lang="en-US" sz="2400" dirty="0" err="1">
                  <a:solidFill>
                    <a:srgbClr val="002060"/>
                  </a:solidFill>
                  <a:latin typeface="+mj-lt"/>
                </a:rPr>
                <a:t>Cảm</a:t>
              </a:r>
              <a:r>
                <a:rPr lang="en-US" sz="2400" dirty="0">
                  <a:solidFill>
                    <a:srgbClr val="002060"/>
                  </a:solidFill>
                  <a:latin typeface="+mj-lt"/>
                </a:rPr>
                <a:t> </a:t>
              </a:r>
              <a:r>
                <a:rPr lang="en-US" sz="2400" dirty="0" err="1">
                  <a:solidFill>
                    <a:srgbClr val="002060"/>
                  </a:solidFill>
                  <a:latin typeface="+mj-lt"/>
                </a:rPr>
                <a:t>nghĩ</a:t>
              </a:r>
              <a:r>
                <a:rPr lang="en-US" sz="2400" dirty="0">
                  <a:solidFill>
                    <a:srgbClr val="002060"/>
                  </a:solidFill>
                  <a:latin typeface="+mj-lt"/>
                </a:rPr>
                <a:t> </a:t>
              </a:r>
              <a:r>
                <a:rPr lang="en-US" sz="2400" dirty="0" err="1">
                  <a:solidFill>
                    <a:srgbClr val="002060"/>
                  </a:solidFill>
                  <a:latin typeface="+mj-lt"/>
                </a:rPr>
                <a:t>của</a:t>
              </a:r>
              <a:r>
                <a:rPr lang="en-US" sz="2400" dirty="0">
                  <a:solidFill>
                    <a:srgbClr val="002060"/>
                  </a:solidFill>
                  <a:latin typeface="+mj-lt"/>
                </a:rPr>
                <a:t> </a:t>
              </a:r>
              <a:r>
                <a:rPr lang="en-US" sz="2400" dirty="0" err="1">
                  <a:solidFill>
                    <a:srgbClr val="002060"/>
                  </a:solidFill>
                  <a:latin typeface="+mj-lt"/>
                </a:rPr>
                <a:t>em</a:t>
              </a:r>
              <a:r>
                <a:rPr lang="en-US" sz="2400" dirty="0">
                  <a:solidFill>
                    <a:srgbClr val="002060"/>
                  </a:solidFill>
                  <a:latin typeface="+mj-lt"/>
                </a:rPr>
                <a:t> </a:t>
              </a:r>
              <a:r>
                <a:rPr lang="en-US" sz="2400" dirty="0" err="1">
                  <a:solidFill>
                    <a:srgbClr val="002060"/>
                  </a:solidFill>
                  <a:latin typeface="+mj-lt"/>
                </a:rPr>
                <a:t>về</a:t>
              </a:r>
              <a:r>
                <a:rPr lang="en-US" sz="2400" dirty="0">
                  <a:solidFill>
                    <a:srgbClr val="002060"/>
                  </a:solidFill>
                  <a:latin typeface="+mj-lt"/>
                </a:rPr>
                <a:t> </a:t>
              </a:r>
              <a:r>
                <a:rPr lang="en-US" sz="2400" dirty="0" err="1">
                  <a:solidFill>
                    <a:srgbClr val="002060"/>
                  </a:solidFill>
                  <a:latin typeface="+mj-lt"/>
                </a:rPr>
                <a:t>bài</a:t>
              </a:r>
              <a:r>
                <a:rPr lang="en-US" sz="2400" dirty="0">
                  <a:solidFill>
                    <a:srgbClr val="002060"/>
                  </a:solidFill>
                  <a:latin typeface="+mj-lt"/>
                </a:rPr>
                <a:t> </a:t>
              </a:r>
              <a:r>
                <a:rPr lang="en-US" sz="2400" dirty="0" err="1">
                  <a:solidFill>
                    <a:srgbClr val="002060"/>
                  </a:solidFill>
                  <a:latin typeface="+mj-lt"/>
                </a:rPr>
                <a:t>đọc</a:t>
              </a:r>
              <a:r>
                <a:rPr lang="en-US" sz="2400" dirty="0">
                  <a:solidFill>
                    <a:srgbClr val="002060"/>
                  </a:solidFill>
                  <a:latin typeface="+mj-lt"/>
                </a:rPr>
                <a:t>: </a:t>
              </a:r>
              <a:r>
                <a:rPr lang="en-US" sz="2400" dirty="0" err="1">
                  <a:solidFill>
                    <a:srgbClr val="FF0000"/>
                  </a:solidFill>
                  <a:latin typeface="+mj-lt"/>
                </a:rPr>
                <a:t>Em</a:t>
              </a:r>
              <a:r>
                <a:rPr lang="en-US" sz="2400" dirty="0">
                  <a:solidFill>
                    <a:srgbClr val="FF0000"/>
                  </a:solidFill>
                  <a:latin typeface="+mj-lt"/>
                </a:rPr>
                <a:t> </a:t>
              </a:r>
              <a:r>
                <a:rPr lang="en-US" sz="2400" dirty="0" err="1">
                  <a:solidFill>
                    <a:srgbClr val="FF0000"/>
                  </a:solidFill>
                  <a:latin typeface="+mj-lt"/>
                </a:rPr>
                <a:t>cảm</a:t>
              </a:r>
              <a:r>
                <a:rPr lang="en-US" sz="2400" dirty="0">
                  <a:solidFill>
                    <a:srgbClr val="FF0000"/>
                  </a:solidFill>
                  <a:latin typeface="+mj-lt"/>
                </a:rPr>
                <a:t> </a:t>
              </a:r>
              <a:r>
                <a:rPr lang="en-US" sz="2400" dirty="0" err="1">
                  <a:solidFill>
                    <a:srgbClr val="FF0000"/>
                  </a:solidFill>
                  <a:latin typeface="+mj-lt"/>
                </a:rPr>
                <a:t>thấy</a:t>
              </a:r>
              <a:r>
                <a:rPr lang="en-US" sz="2400" dirty="0">
                  <a:solidFill>
                    <a:srgbClr val="FF0000"/>
                  </a:solidFill>
                  <a:latin typeface="+mj-lt"/>
                </a:rPr>
                <a:t> </a:t>
              </a:r>
              <a:r>
                <a:rPr lang="en-US" sz="2400" dirty="0" err="1">
                  <a:solidFill>
                    <a:srgbClr val="FF0000"/>
                  </a:solidFill>
                  <a:latin typeface="+mj-lt"/>
                </a:rPr>
                <a:t>rất</a:t>
              </a:r>
              <a:r>
                <a:rPr lang="en-US" sz="2400" dirty="0">
                  <a:solidFill>
                    <a:srgbClr val="FF0000"/>
                  </a:solidFill>
                  <a:latin typeface="+mj-lt"/>
                </a:rPr>
                <a:t> </a:t>
              </a:r>
              <a:r>
                <a:rPr lang="en-US" sz="2400" dirty="0" err="1">
                  <a:solidFill>
                    <a:srgbClr val="FF0000"/>
                  </a:solidFill>
                  <a:latin typeface="+mj-lt"/>
                </a:rPr>
                <a:t>yêu</a:t>
              </a:r>
              <a:r>
                <a:rPr lang="en-US" sz="2400" dirty="0">
                  <a:solidFill>
                    <a:srgbClr val="FF0000"/>
                  </a:solidFill>
                  <a:latin typeface="+mj-lt"/>
                </a:rPr>
                <a:t> </a:t>
              </a:r>
              <a:r>
                <a:rPr lang="en-US" sz="2400" dirty="0" err="1">
                  <a:solidFill>
                    <a:srgbClr val="FF0000"/>
                  </a:solidFill>
                  <a:latin typeface="+mj-lt"/>
                </a:rPr>
                <a:t>quý</a:t>
              </a:r>
              <a:r>
                <a:rPr lang="en-US" sz="2400" dirty="0">
                  <a:solidFill>
                    <a:srgbClr val="FF0000"/>
                  </a:solidFill>
                  <a:latin typeface="+mj-lt"/>
                </a:rPr>
                <a:t> </a:t>
              </a:r>
              <a:r>
                <a:rPr lang="en-US" sz="2400" dirty="0" err="1">
                  <a:solidFill>
                    <a:srgbClr val="FF0000"/>
                  </a:solidFill>
                  <a:latin typeface="+mj-lt"/>
                </a:rPr>
                <a:t>Bác</a:t>
              </a:r>
              <a:r>
                <a:rPr lang="en-US" sz="2400" dirty="0">
                  <a:solidFill>
                    <a:srgbClr val="FF0000"/>
                  </a:solidFill>
                  <a:latin typeface="+mj-lt"/>
                </a:rPr>
                <a:t> </a:t>
              </a:r>
              <a:r>
                <a:rPr lang="en-US" sz="2400" dirty="0" err="1">
                  <a:solidFill>
                    <a:srgbClr val="FF0000"/>
                  </a:solidFill>
                  <a:latin typeface="+mj-lt"/>
                </a:rPr>
                <a:t>Hồ</a:t>
              </a:r>
              <a:endParaRPr lang="en-US" sz="2400" dirty="0">
                <a:solidFill>
                  <a:srgbClr val="FF0000"/>
                </a:solidFill>
                <a:latin typeface="+mj-lt"/>
              </a:endParaRPr>
            </a:p>
            <a:p>
              <a:br>
                <a:rPr lang="en-US" dirty="0">
                  <a:solidFill>
                    <a:srgbClr val="000000"/>
                  </a:solidFill>
                  <a:latin typeface="+mj-lt"/>
                </a:rPr>
              </a:br>
              <a:br>
                <a:rPr lang="en-US" dirty="0">
                  <a:solidFill>
                    <a:srgbClr val="000000"/>
                  </a:solidFill>
                  <a:latin typeface="+mj-lt"/>
                </a:rPr>
              </a:br>
              <a:endParaRPr lang="en-US" dirty="0">
                <a:latin typeface="+mj-lt"/>
              </a:endParaRPr>
            </a:p>
          </p:txBody>
        </p:sp>
      </p:grpSp>
    </p:spTree>
    <p:extLst>
      <p:ext uri="{BB962C8B-B14F-4D97-AF65-F5344CB8AC3E}">
        <p14:creationId xmlns:p14="http://schemas.microsoft.com/office/powerpoint/2010/main" val="19743627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ellipse">
            <a:avLst/>
          </a:prstGeom>
        </p:spPr>
      </p:pic>
      <p:sp>
        <p:nvSpPr>
          <p:cNvPr id="2" name="Rectangle 1"/>
          <p:cNvSpPr/>
          <p:nvPr/>
        </p:nvSpPr>
        <p:spPr>
          <a:xfrm>
            <a:off x="1219200" y="528935"/>
            <a:ext cx="8991600" cy="461665"/>
          </a:xfrm>
          <a:prstGeom prst="rect">
            <a:avLst/>
          </a:prstGeom>
        </p:spPr>
        <p:txBody>
          <a:bodyPr wrap="square">
            <a:spAutoFit/>
          </a:bodyPr>
          <a:lstStyle/>
          <a:p>
            <a:r>
              <a:rPr lang="en-US" sz="2400" b="1" dirty="0" err="1">
                <a:solidFill>
                  <a:srgbClr val="008000"/>
                </a:solidFill>
                <a:latin typeface="+mj-lt"/>
              </a:rPr>
              <a:t>Câu</a:t>
            </a:r>
            <a:r>
              <a:rPr lang="en-US" sz="2400" b="1" dirty="0">
                <a:solidFill>
                  <a:srgbClr val="008000"/>
                </a:solidFill>
                <a:latin typeface="+mj-lt"/>
              </a:rPr>
              <a:t> 2: Chia </a:t>
            </a:r>
            <a:r>
              <a:rPr lang="en-US" sz="2400" b="1" dirty="0" err="1">
                <a:solidFill>
                  <a:srgbClr val="008000"/>
                </a:solidFill>
                <a:latin typeface="+mj-lt"/>
              </a:rPr>
              <a:t>sẻ</a:t>
            </a:r>
            <a:r>
              <a:rPr lang="en-US" sz="2400" b="1" dirty="0">
                <a:solidFill>
                  <a:srgbClr val="008000"/>
                </a:solidFill>
                <a:latin typeface="+mj-lt"/>
              </a:rPr>
              <a:t> </a:t>
            </a:r>
            <a:r>
              <a:rPr lang="en-US" sz="2400" b="1" dirty="0" err="1">
                <a:solidFill>
                  <a:srgbClr val="008000"/>
                </a:solidFill>
                <a:latin typeface="+mj-lt"/>
              </a:rPr>
              <a:t>với</a:t>
            </a:r>
            <a:r>
              <a:rPr lang="en-US" sz="2400" b="1" dirty="0">
                <a:solidFill>
                  <a:srgbClr val="008000"/>
                </a:solidFill>
                <a:latin typeface="+mj-lt"/>
              </a:rPr>
              <a:t> </a:t>
            </a:r>
            <a:r>
              <a:rPr lang="en-US" sz="2400" b="1" dirty="0" err="1">
                <a:solidFill>
                  <a:srgbClr val="008000"/>
                </a:solidFill>
                <a:latin typeface="+mj-lt"/>
              </a:rPr>
              <a:t>bạn</a:t>
            </a:r>
            <a:r>
              <a:rPr lang="en-US" sz="2400" b="1" dirty="0">
                <a:solidFill>
                  <a:srgbClr val="008000"/>
                </a:solidFill>
                <a:latin typeface="+mj-lt"/>
              </a:rPr>
              <a:t> </a:t>
            </a:r>
            <a:r>
              <a:rPr lang="en-US" sz="2400" b="1" dirty="0" err="1">
                <a:solidFill>
                  <a:srgbClr val="008000"/>
                </a:solidFill>
                <a:latin typeface="+mj-lt"/>
              </a:rPr>
              <a:t>về</a:t>
            </a:r>
            <a:r>
              <a:rPr lang="en-US" sz="2400" b="1" dirty="0">
                <a:solidFill>
                  <a:srgbClr val="008000"/>
                </a:solidFill>
                <a:latin typeface="+mj-lt"/>
              </a:rPr>
              <a:t> </a:t>
            </a:r>
            <a:r>
              <a:rPr lang="en-US" sz="2400" b="1" dirty="0" err="1">
                <a:solidFill>
                  <a:srgbClr val="008000"/>
                </a:solidFill>
                <a:latin typeface="+mj-lt"/>
              </a:rPr>
              <a:t>điều</a:t>
            </a:r>
            <a:r>
              <a:rPr lang="en-US" sz="2400" b="1" dirty="0">
                <a:solidFill>
                  <a:srgbClr val="008000"/>
                </a:solidFill>
                <a:latin typeface="+mj-lt"/>
              </a:rPr>
              <a:t> </a:t>
            </a:r>
            <a:r>
              <a:rPr lang="en-US" sz="2400" b="1" dirty="0" err="1">
                <a:solidFill>
                  <a:srgbClr val="008000"/>
                </a:solidFill>
                <a:latin typeface="+mj-lt"/>
              </a:rPr>
              <a:t>em</a:t>
            </a:r>
            <a:r>
              <a:rPr lang="en-US" sz="2400" b="1" dirty="0">
                <a:solidFill>
                  <a:srgbClr val="008000"/>
                </a:solidFill>
                <a:latin typeface="+mj-lt"/>
              </a:rPr>
              <a:t> </a:t>
            </a:r>
            <a:r>
              <a:rPr lang="en-US" sz="2400" b="1" dirty="0" err="1">
                <a:solidFill>
                  <a:srgbClr val="008000"/>
                </a:solidFill>
                <a:latin typeface="+mj-lt"/>
              </a:rPr>
              <a:t>muốn</a:t>
            </a:r>
            <a:r>
              <a:rPr lang="en-US" sz="2400" b="1" dirty="0">
                <a:solidFill>
                  <a:srgbClr val="008000"/>
                </a:solidFill>
                <a:latin typeface="+mj-lt"/>
              </a:rPr>
              <a:t> </a:t>
            </a:r>
            <a:r>
              <a:rPr lang="en-US" sz="2400" b="1" dirty="0" err="1">
                <a:solidFill>
                  <a:srgbClr val="008000"/>
                </a:solidFill>
                <a:latin typeface="+mj-lt"/>
              </a:rPr>
              <a:t>học</a:t>
            </a:r>
            <a:r>
              <a:rPr lang="en-US" sz="2400" b="1" dirty="0">
                <a:solidFill>
                  <a:srgbClr val="008000"/>
                </a:solidFill>
                <a:latin typeface="+mj-lt"/>
              </a:rPr>
              <a:t> </a:t>
            </a:r>
            <a:r>
              <a:rPr lang="en-US" sz="2400" b="1" dirty="0" err="1">
                <a:solidFill>
                  <a:srgbClr val="008000"/>
                </a:solidFill>
                <a:latin typeface="+mj-lt"/>
              </a:rPr>
              <a:t>từ</a:t>
            </a:r>
            <a:r>
              <a:rPr lang="en-US" sz="2400" b="1" dirty="0">
                <a:solidFill>
                  <a:srgbClr val="008000"/>
                </a:solidFill>
                <a:latin typeface="+mj-lt"/>
              </a:rPr>
              <a:t> </a:t>
            </a:r>
            <a:r>
              <a:rPr lang="en-US" sz="2400" b="1" dirty="0" err="1">
                <a:solidFill>
                  <a:srgbClr val="008000"/>
                </a:solidFill>
                <a:latin typeface="+mj-lt"/>
              </a:rPr>
              <a:t>nhân</a:t>
            </a:r>
            <a:r>
              <a:rPr lang="en-US" sz="2400" b="1" dirty="0">
                <a:solidFill>
                  <a:srgbClr val="008000"/>
                </a:solidFill>
                <a:latin typeface="+mj-lt"/>
              </a:rPr>
              <a:t> </a:t>
            </a:r>
            <a:r>
              <a:rPr lang="en-US" sz="2400" b="1" dirty="0" err="1">
                <a:solidFill>
                  <a:srgbClr val="008000"/>
                </a:solidFill>
                <a:latin typeface="+mj-lt"/>
              </a:rPr>
              <a:t>vật</a:t>
            </a:r>
            <a:endParaRPr lang="en-US" sz="2400" dirty="0">
              <a:solidFill>
                <a:srgbClr val="008000"/>
              </a:solidFill>
              <a:latin typeface="+mj-lt"/>
            </a:endParaRPr>
          </a:p>
        </p:txBody>
      </p:sp>
      <p:sp>
        <p:nvSpPr>
          <p:cNvPr id="4" name="Oval Callout 3"/>
          <p:cNvSpPr/>
          <p:nvPr/>
        </p:nvSpPr>
        <p:spPr>
          <a:xfrm>
            <a:off x="7772401" y="1219200"/>
            <a:ext cx="3581400" cy="1861006"/>
          </a:xfrm>
          <a:prstGeom prst="wedgeEllipseCallout">
            <a:avLst>
              <a:gd name="adj1" fmla="val -46695"/>
              <a:gd name="adj2" fmla="val 73454"/>
            </a:avLst>
          </a:prstGeom>
          <a:ln w="57150">
            <a:solidFill>
              <a:schemeClr val="tx1"/>
            </a:solidFill>
          </a:ln>
        </p:spPr>
        <p:txBody>
          <a:bodyPr wrap="square">
            <a:spAutoFit/>
          </a:bodyPr>
          <a:lstStyle/>
          <a:p>
            <a:r>
              <a:rPr lang="vi-VN" sz="2000" dirty="0">
                <a:solidFill>
                  <a:srgbClr val="002060"/>
                </a:solidFill>
                <a:latin typeface="+mj-lt"/>
              </a:rPr>
              <a:t>Em dựa vào câu chuyện vừa tìm đọc được để chia sẻ với các bạn.</a:t>
            </a:r>
            <a:endParaRPr lang="en-US" sz="2000" dirty="0">
              <a:solidFill>
                <a:srgbClr val="002060"/>
              </a:solidFill>
              <a:latin typeface="+mj-lt"/>
            </a:endParaRPr>
          </a:p>
        </p:txBody>
      </p:sp>
      <p:grpSp>
        <p:nvGrpSpPr>
          <p:cNvPr id="11" name="Group 10"/>
          <p:cNvGrpSpPr/>
          <p:nvPr/>
        </p:nvGrpSpPr>
        <p:grpSpPr>
          <a:xfrm>
            <a:off x="1447801" y="2286001"/>
            <a:ext cx="6324600" cy="3918816"/>
            <a:chOff x="1447801" y="2286001"/>
            <a:chExt cx="6324600" cy="3918816"/>
          </a:xfrm>
        </p:grpSpPr>
        <p:pic>
          <p:nvPicPr>
            <p:cNvPr id="8" name="Picture 2">
              <a:extLst>
                <a:ext uri="{FF2B5EF4-FFF2-40B4-BE49-F238E27FC236}">
                  <a16:creationId xmlns:a16="http://schemas.microsoft.com/office/drawing/2014/main" id="{3028E473-B4B9-70B7-1470-9A5B3700D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1" y="2286001"/>
              <a:ext cx="6324600" cy="39188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1936174" y="3531232"/>
              <a:ext cx="5376772" cy="1200329"/>
            </a:xfrm>
            <a:prstGeom prst="rect">
              <a:avLst/>
            </a:prstGeom>
          </p:spPr>
          <p:txBody>
            <a:bodyPr wrap="square">
              <a:spAutoFit/>
            </a:bodyPr>
            <a:lstStyle/>
            <a:p>
              <a:r>
                <a:rPr lang="en-US" sz="2400" dirty="0">
                  <a:solidFill>
                    <a:srgbClr val="0070C0"/>
                  </a:solidFill>
                  <a:latin typeface="+mj-lt"/>
                </a:rPr>
                <a:t>	</a:t>
              </a:r>
              <a:r>
                <a:rPr lang="vi-VN" sz="2400" dirty="0">
                  <a:solidFill>
                    <a:srgbClr val="FF0000"/>
                  </a:solidFill>
                  <a:latin typeface="+mj-lt"/>
                </a:rPr>
                <a:t>Tớ thấy Bác Hồ là một người rất hòa đồng, yêu quý thiếu nhi. Tớ sẽ học tập sự hòa đồng của bác</a:t>
              </a:r>
              <a:endParaRPr lang="en-US" sz="2400" dirty="0">
                <a:solidFill>
                  <a:srgbClr val="FF0000"/>
                </a:solidFill>
                <a:latin typeface="+mj-lt"/>
              </a:endParaRPr>
            </a:p>
          </p:txBody>
        </p: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846892" y="5449843"/>
            <a:ext cx="2099416" cy="1141278"/>
          </a:xfrm>
          <a:prstGeom prst="rect">
            <a:avLst/>
          </a:prstGeom>
        </p:spPr>
      </p:pic>
    </p:spTree>
    <p:extLst>
      <p:ext uri="{BB962C8B-B14F-4D97-AF65-F5344CB8AC3E}">
        <p14:creationId xmlns:p14="http://schemas.microsoft.com/office/powerpoint/2010/main" val="150102531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indent="-152408" algn="ctr">
              <a:lnSpc>
                <a:spcPct val="170000"/>
              </a:lnSpc>
              <a:spcBef>
                <a:spcPct val="0"/>
              </a:spcBef>
              <a:spcAft>
                <a:spcPts val="400"/>
              </a:spcAft>
            </a:pPr>
            <a:r>
              <a:rPr lang="en-US" sz="4000" dirty="0" err="1">
                <a:solidFill>
                  <a:srgbClr val="F92D67"/>
                </a:solidFill>
                <a:latin typeface="Times New Roman" panose="02020603050405020304" pitchFamily="18" charset="0"/>
                <a:ea typeface="+mj-ea"/>
                <a:cs typeface="Times New Roman" panose="02020603050405020304" pitchFamily="18" charset="0"/>
              </a:rPr>
              <a:t>Tiết</a:t>
            </a:r>
            <a:r>
              <a:rPr lang="en-US" sz="4000" dirty="0">
                <a:solidFill>
                  <a:srgbClr val="F92D67"/>
                </a:solidFill>
                <a:latin typeface="Times New Roman" panose="02020603050405020304" pitchFamily="18" charset="0"/>
                <a:ea typeface="+mj-ea"/>
                <a:cs typeface="Times New Roman" panose="02020603050405020304" pitchFamily="18" charset="0"/>
              </a:rPr>
              <a:t> 3 + 4</a:t>
            </a:r>
          </a:p>
          <a:p>
            <a:pPr indent="-152408" algn="ctr">
              <a:lnSpc>
                <a:spcPct val="170000"/>
              </a:lnSpc>
              <a:spcBef>
                <a:spcPct val="0"/>
              </a:spcBef>
              <a:spcAft>
                <a:spcPts val="400"/>
              </a:spcAft>
            </a:pPr>
            <a:r>
              <a:rPr lang="en-US" sz="4000" dirty="0" err="1">
                <a:solidFill>
                  <a:srgbClr val="F92D67"/>
                </a:solidFill>
                <a:latin typeface="Times New Roman" panose="02020603050405020304" pitchFamily="18" charset="0"/>
                <a:ea typeface="+mj-ea"/>
                <a:cs typeface="Times New Roman" panose="02020603050405020304" pitchFamily="18" charset="0"/>
              </a:rPr>
              <a:t>Luyện</a:t>
            </a:r>
            <a:r>
              <a:rPr lang="en-US" sz="4000" dirty="0">
                <a:solidFill>
                  <a:srgbClr val="F92D67"/>
                </a:solidFill>
                <a:latin typeface="Times New Roman" panose="02020603050405020304" pitchFamily="18" charset="0"/>
                <a:ea typeface="+mj-ea"/>
                <a:cs typeface="Times New Roman" panose="02020603050405020304" pitchFamily="18" charset="0"/>
              </a:rPr>
              <a:t> </a:t>
            </a:r>
            <a:r>
              <a:rPr lang="en-US" sz="4000" dirty="0" err="1">
                <a:solidFill>
                  <a:srgbClr val="F92D67"/>
                </a:solidFill>
                <a:latin typeface="Times New Roman" panose="02020603050405020304" pitchFamily="18" charset="0"/>
                <a:ea typeface="+mj-ea"/>
                <a:cs typeface="Times New Roman" panose="02020603050405020304" pitchFamily="18" charset="0"/>
              </a:rPr>
              <a:t>từ</a:t>
            </a:r>
            <a:r>
              <a:rPr lang="en-US" sz="4000" dirty="0">
                <a:solidFill>
                  <a:srgbClr val="F92D67"/>
                </a:solidFill>
                <a:latin typeface="Times New Roman" panose="02020603050405020304" pitchFamily="18" charset="0"/>
                <a:ea typeface="+mj-ea"/>
                <a:cs typeface="Times New Roman" panose="02020603050405020304" pitchFamily="18" charset="0"/>
              </a:rPr>
              <a:t> </a:t>
            </a:r>
            <a:r>
              <a:rPr lang="en-US" sz="4000" err="1">
                <a:solidFill>
                  <a:srgbClr val="F92D67"/>
                </a:solidFill>
                <a:latin typeface="Times New Roman" panose="02020603050405020304" pitchFamily="18" charset="0"/>
                <a:ea typeface="+mj-ea"/>
                <a:cs typeface="Times New Roman" panose="02020603050405020304" pitchFamily="18" charset="0"/>
              </a:rPr>
              <a:t>và</a:t>
            </a:r>
            <a:r>
              <a:rPr lang="en-US" sz="4000">
                <a:solidFill>
                  <a:srgbClr val="F92D67"/>
                </a:solidFill>
                <a:latin typeface="Times New Roman" panose="02020603050405020304" pitchFamily="18" charset="0"/>
                <a:ea typeface="+mj-ea"/>
                <a:cs typeface="Times New Roman" panose="02020603050405020304" pitchFamily="18" charset="0"/>
              </a:rPr>
              <a:t> câu</a:t>
            </a:r>
            <a:endParaRPr lang="en-US" sz="4000" dirty="0">
              <a:solidFill>
                <a:srgbClr val="F92D67"/>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7227960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r>
              <a:rPr lang="vi-VN" sz="2400" b="1" dirty="0">
                <a:solidFill>
                  <a:srgbClr val="008000"/>
                </a:solidFill>
                <a:latin typeface="+mj-lt"/>
              </a:rPr>
              <a:t>Câu 1</a:t>
            </a:r>
            <a:r>
              <a:rPr lang="en-US" sz="2400" b="1" dirty="0">
                <a:solidFill>
                  <a:srgbClr val="008000"/>
                </a:solidFill>
                <a:latin typeface="+mj-lt"/>
              </a:rPr>
              <a:t>: </a:t>
            </a:r>
            <a:r>
              <a:rPr lang="vi-VN" sz="2400" b="1" dirty="0">
                <a:solidFill>
                  <a:srgbClr val="008000"/>
                </a:solidFill>
                <a:latin typeface="+mj-lt"/>
              </a:rPr>
              <a:t>Tìm từ ngữ chỉ sự vật và từ ngữ chỉ đặc điểm của sự vật thường thấy ở thành thị hoặc nông thôn.</a:t>
            </a:r>
            <a:endParaRPr lang="vi-VN" sz="2400" dirty="0">
              <a:solidFill>
                <a:srgbClr val="008000"/>
              </a:solidFill>
              <a:latin typeface="+mj-lt"/>
            </a:endParaRPr>
          </a:p>
        </p:txBody>
      </p:sp>
      <p:pic>
        <p:nvPicPr>
          <p:cNvPr id="14" name="Picture 13"/>
          <p:cNvPicPr>
            <a:picLocks noChangeAspect="1"/>
          </p:cNvPicPr>
          <p:nvPr/>
        </p:nvPicPr>
        <p:blipFill>
          <a:blip r:embed="rId6"/>
          <a:stretch>
            <a:fillRect/>
          </a:stretch>
        </p:blipFill>
        <p:spPr>
          <a:xfrm>
            <a:off x="1441642" y="1600200"/>
            <a:ext cx="7397558" cy="4084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Callout 3"/>
          <p:cNvSpPr/>
          <p:nvPr/>
        </p:nvSpPr>
        <p:spPr>
          <a:xfrm>
            <a:off x="8305800" y="990600"/>
            <a:ext cx="3544402" cy="1861006"/>
          </a:xfrm>
          <a:prstGeom prst="wedgeEllipseCallout">
            <a:avLst>
              <a:gd name="adj1" fmla="val -39732"/>
              <a:gd name="adj2" fmla="val 74198"/>
            </a:avLst>
          </a:prstGeom>
          <a:solidFill>
            <a:schemeClr val="accent6">
              <a:lumMod val="20000"/>
              <a:lumOff val="80000"/>
            </a:schemeClr>
          </a:solidFill>
          <a:ln w="57150">
            <a:solidFill>
              <a:schemeClr val="accent6">
                <a:lumMod val="50000"/>
              </a:schemeClr>
            </a:solidFill>
          </a:ln>
        </p:spPr>
        <p:txBody>
          <a:bodyPr wrap="square">
            <a:spAutoFit/>
          </a:bodyPr>
          <a:lstStyle/>
          <a:p>
            <a:r>
              <a:rPr lang="en-US" sz="2000" dirty="0" err="1">
                <a:solidFill>
                  <a:schemeClr val="accent6">
                    <a:lumMod val="50000"/>
                  </a:schemeClr>
                </a:solidFill>
                <a:latin typeface="+mj-lt"/>
              </a:rPr>
              <a:t>Em</a:t>
            </a:r>
            <a:r>
              <a:rPr lang="en-US" sz="2000" dirty="0">
                <a:solidFill>
                  <a:schemeClr val="accent6">
                    <a:lumMod val="50000"/>
                  </a:schemeClr>
                </a:solidFill>
                <a:latin typeface="+mj-lt"/>
              </a:rPr>
              <a:t> </a:t>
            </a:r>
            <a:r>
              <a:rPr lang="en-US" sz="2000" dirty="0" err="1">
                <a:solidFill>
                  <a:schemeClr val="accent6">
                    <a:lumMod val="50000"/>
                  </a:schemeClr>
                </a:solidFill>
                <a:latin typeface="+mj-lt"/>
              </a:rPr>
              <a:t>quan</a:t>
            </a:r>
            <a:r>
              <a:rPr lang="en-US" sz="2000" dirty="0">
                <a:solidFill>
                  <a:schemeClr val="accent6">
                    <a:lumMod val="50000"/>
                  </a:schemeClr>
                </a:solidFill>
                <a:latin typeface="+mj-lt"/>
              </a:rPr>
              <a:t> </a:t>
            </a:r>
            <a:r>
              <a:rPr lang="en-US" sz="2000" dirty="0" err="1">
                <a:solidFill>
                  <a:schemeClr val="accent6">
                    <a:lumMod val="50000"/>
                  </a:schemeClr>
                </a:solidFill>
                <a:latin typeface="+mj-lt"/>
              </a:rPr>
              <a:t>sát</a:t>
            </a:r>
            <a:r>
              <a:rPr lang="en-US" sz="2000" dirty="0">
                <a:solidFill>
                  <a:schemeClr val="accent6">
                    <a:lumMod val="50000"/>
                  </a:schemeClr>
                </a:solidFill>
                <a:latin typeface="+mj-lt"/>
              </a:rPr>
              <a:t> </a:t>
            </a:r>
            <a:r>
              <a:rPr lang="en-US" sz="2000" dirty="0" err="1">
                <a:solidFill>
                  <a:schemeClr val="accent6">
                    <a:lumMod val="50000"/>
                  </a:schemeClr>
                </a:solidFill>
                <a:latin typeface="+mj-lt"/>
              </a:rPr>
              <a:t>kĩ</a:t>
            </a:r>
            <a:r>
              <a:rPr lang="en-US" sz="2000" dirty="0">
                <a:solidFill>
                  <a:schemeClr val="accent6">
                    <a:lumMod val="50000"/>
                  </a:schemeClr>
                </a:solidFill>
                <a:latin typeface="+mj-lt"/>
              </a:rPr>
              <a:t> 2 </a:t>
            </a:r>
            <a:r>
              <a:rPr lang="en-US" sz="2000" dirty="0" err="1">
                <a:solidFill>
                  <a:schemeClr val="accent6">
                    <a:lumMod val="50000"/>
                  </a:schemeClr>
                </a:solidFill>
                <a:latin typeface="+mj-lt"/>
              </a:rPr>
              <a:t>bức</a:t>
            </a:r>
            <a:r>
              <a:rPr lang="en-US" sz="2000" dirty="0">
                <a:solidFill>
                  <a:schemeClr val="accent6">
                    <a:lumMod val="50000"/>
                  </a:schemeClr>
                </a:solidFill>
                <a:latin typeface="+mj-lt"/>
              </a:rPr>
              <a:t> </a:t>
            </a:r>
            <a:r>
              <a:rPr lang="en-US" sz="2000" dirty="0" err="1">
                <a:solidFill>
                  <a:schemeClr val="accent6">
                    <a:lumMod val="50000"/>
                  </a:schemeClr>
                </a:solidFill>
                <a:latin typeface="+mj-lt"/>
              </a:rPr>
              <a:t>tranh</a:t>
            </a:r>
            <a:r>
              <a:rPr lang="en-US" sz="2000" dirty="0">
                <a:solidFill>
                  <a:schemeClr val="accent6">
                    <a:lumMod val="50000"/>
                  </a:schemeClr>
                </a:solidFill>
                <a:latin typeface="+mj-lt"/>
              </a:rPr>
              <a:t> </a:t>
            </a:r>
            <a:r>
              <a:rPr lang="en-US" sz="2000" dirty="0" err="1">
                <a:solidFill>
                  <a:schemeClr val="accent6">
                    <a:lumMod val="50000"/>
                  </a:schemeClr>
                </a:solidFill>
                <a:latin typeface="+mj-lt"/>
              </a:rPr>
              <a:t>và</a:t>
            </a:r>
            <a:r>
              <a:rPr lang="en-US" sz="2000" dirty="0">
                <a:solidFill>
                  <a:schemeClr val="accent6">
                    <a:lumMod val="50000"/>
                  </a:schemeClr>
                </a:solidFill>
                <a:latin typeface="+mj-lt"/>
              </a:rPr>
              <a:t> </a:t>
            </a:r>
            <a:r>
              <a:rPr lang="en-US" sz="2000" dirty="0" err="1">
                <a:solidFill>
                  <a:schemeClr val="accent6">
                    <a:lumMod val="50000"/>
                  </a:schemeClr>
                </a:solidFill>
                <a:latin typeface="+mj-lt"/>
              </a:rPr>
              <a:t>tìm</a:t>
            </a:r>
            <a:r>
              <a:rPr lang="en-US" sz="2000" dirty="0">
                <a:solidFill>
                  <a:schemeClr val="accent6">
                    <a:lumMod val="50000"/>
                  </a:schemeClr>
                </a:solidFill>
                <a:latin typeface="+mj-lt"/>
              </a:rPr>
              <a:t> </a:t>
            </a:r>
            <a:r>
              <a:rPr lang="en-US" sz="2000" dirty="0" err="1">
                <a:solidFill>
                  <a:schemeClr val="accent6">
                    <a:lumMod val="50000"/>
                  </a:schemeClr>
                </a:solidFill>
                <a:latin typeface="+mj-lt"/>
              </a:rPr>
              <a:t>những</a:t>
            </a:r>
            <a:r>
              <a:rPr lang="en-US" sz="2000" dirty="0">
                <a:solidFill>
                  <a:schemeClr val="accent6">
                    <a:lumMod val="50000"/>
                  </a:schemeClr>
                </a:solidFill>
                <a:latin typeface="+mj-lt"/>
              </a:rPr>
              <a:t> </a:t>
            </a:r>
            <a:r>
              <a:rPr lang="en-US" sz="2000" dirty="0" err="1">
                <a:solidFill>
                  <a:schemeClr val="accent6">
                    <a:lumMod val="50000"/>
                  </a:schemeClr>
                </a:solidFill>
                <a:latin typeface="+mj-lt"/>
              </a:rPr>
              <a:t>từ</a:t>
            </a:r>
            <a:r>
              <a:rPr lang="en-US" sz="2000" dirty="0">
                <a:solidFill>
                  <a:schemeClr val="accent6">
                    <a:lumMod val="50000"/>
                  </a:schemeClr>
                </a:solidFill>
                <a:latin typeface="+mj-lt"/>
              </a:rPr>
              <a:t> </a:t>
            </a:r>
            <a:r>
              <a:rPr lang="en-US" sz="2000" dirty="0" err="1">
                <a:solidFill>
                  <a:schemeClr val="accent6">
                    <a:lumMod val="50000"/>
                  </a:schemeClr>
                </a:solidFill>
                <a:latin typeface="+mj-lt"/>
              </a:rPr>
              <a:t>ngữ</a:t>
            </a:r>
            <a:r>
              <a:rPr lang="en-US" sz="2000" dirty="0">
                <a:solidFill>
                  <a:schemeClr val="accent6">
                    <a:lumMod val="50000"/>
                  </a:schemeClr>
                </a:solidFill>
                <a:latin typeface="+mj-lt"/>
              </a:rPr>
              <a:t> </a:t>
            </a:r>
            <a:r>
              <a:rPr lang="en-US" sz="2000" dirty="0" err="1">
                <a:solidFill>
                  <a:schemeClr val="accent6">
                    <a:lumMod val="50000"/>
                  </a:schemeClr>
                </a:solidFill>
                <a:latin typeface="+mj-lt"/>
              </a:rPr>
              <a:t>điền</a:t>
            </a:r>
            <a:r>
              <a:rPr lang="en-US" sz="2000" dirty="0">
                <a:solidFill>
                  <a:schemeClr val="accent6">
                    <a:lumMod val="50000"/>
                  </a:schemeClr>
                </a:solidFill>
                <a:latin typeface="+mj-lt"/>
              </a:rPr>
              <a:t> </a:t>
            </a:r>
            <a:r>
              <a:rPr lang="en-US" sz="2000" dirty="0" err="1">
                <a:solidFill>
                  <a:schemeClr val="accent6">
                    <a:lumMod val="50000"/>
                  </a:schemeClr>
                </a:solidFill>
                <a:latin typeface="+mj-lt"/>
              </a:rPr>
              <a:t>vào</a:t>
            </a:r>
            <a:r>
              <a:rPr lang="en-US" sz="2000" dirty="0">
                <a:solidFill>
                  <a:schemeClr val="accent6">
                    <a:lumMod val="50000"/>
                  </a:schemeClr>
                </a:solidFill>
                <a:latin typeface="+mj-lt"/>
              </a:rPr>
              <a:t> ô </a:t>
            </a:r>
            <a:r>
              <a:rPr lang="en-US" sz="2000" dirty="0" err="1">
                <a:solidFill>
                  <a:schemeClr val="accent6">
                    <a:lumMod val="50000"/>
                  </a:schemeClr>
                </a:solidFill>
                <a:latin typeface="+mj-lt"/>
              </a:rPr>
              <a:t>phù</a:t>
            </a:r>
            <a:r>
              <a:rPr lang="en-US" sz="2000" dirty="0">
                <a:solidFill>
                  <a:schemeClr val="accent6">
                    <a:lumMod val="50000"/>
                  </a:schemeClr>
                </a:solidFill>
                <a:latin typeface="+mj-lt"/>
              </a:rPr>
              <a:t> </a:t>
            </a:r>
            <a:r>
              <a:rPr lang="en-US" sz="2000" dirty="0" err="1">
                <a:solidFill>
                  <a:schemeClr val="accent6">
                    <a:lumMod val="50000"/>
                  </a:schemeClr>
                </a:solidFill>
                <a:latin typeface="+mj-lt"/>
              </a:rPr>
              <a:t>hợp</a:t>
            </a:r>
            <a:endParaRPr lang="en-US" sz="2000" dirty="0">
              <a:solidFill>
                <a:schemeClr val="accent6">
                  <a:lumMod val="50000"/>
                </a:schemeClr>
              </a:solidFill>
              <a:latin typeface="+mj-lt"/>
            </a:endParaRPr>
          </a:p>
        </p:txBody>
      </p:sp>
      <p:pic>
        <p:nvPicPr>
          <p:cNvPr id="8" name="Picture 7"/>
          <p:cNvPicPr>
            <a:picLocks noChangeAspect="1"/>
          </p:cNvPicPr>
          <p:nvPr/>
        </p:nvPicPr>
        <p:blipFill>
          <a:blip r:embed="rId7"/>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38485693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mj-lt"/>
                <a:ea typeface="+mn-ea"/>
                <a:cs typeface="+mn-cs"/>
              </a:rPr>
              <a:t>Câu 1</a:t>
            </a:r>
            <a:r>
              <a:rPr kumimoji="0" lang="en-US" sz="2400" b="1" i="0" u="none" strike="noStrike" kern="1200" cap="none" spc="0" normalizeH="0" baseline="0" noProof="0" dirty="0">
                <a:ln>
                  <a:noFill/>
                </a:ln>
                <a:solidFill>
                  <a:srgbClr val="008000"/>
                </a:solidFill>
                <a:effectLst/>
                <a:uLnTx/>
                <a:uFillTx/>
                <a:latin typeface="+mj-lt"/>
                <a:ea typeface="+mn-ea"/>
                <a:cs typeface="+mn-cs"/>
              </a:rPr>
              <a:t>: </a:t>
            </a:r>
            <a:r>
              <a:rPr kumimoji="0" lang="vi-VN" sz="2400" b="1" i="0" u="none" strike="noStrike" kern="1200" cap="none" spc="0" normalizeH="0" baseline="0" noProof="0" dirty="0">
                <a:ln>
                  <a:noFill/>
                </a:ln>
                <a:solidFill>
                  <a:srgbClr val="008000"/>
                </a:solidFill>
                <a:effectLst/>
                <a:uLnTx/>
                <a:uFillTx/>
                <a:latin typeface="+mj-lt"/>
                <a:ea typeface="+mn-ea"/>
                <a:cs typeface="+mn-cs"/>
              </a:rPr>
              <a:t>Tìm từ ngữ chỉ sự vật và từ ngữ chỉ đặc điểm của sự vật thường thấy ở thành thị hoặc nông thôn.</a:t>
            </a:r>
            <a:endParaRPr kumimoji="0" lang="vi-VN" sz="2400" b="0" i="0" u="none" strike="noStrike" kern="1200" cap="none" spc="0" normalizeH="0" baseline="0" noProof="0" dirty="0">
              <a:ln>
                <a:noFill/>
              </a:ln>
              <a:solidFill>
                <a:srgbClr val="008000"/>
              </a:solidFill>
              <a:effectLst/>
              <a:uLnTx/>
              <a:uFillTx/>
              <a:latin typeface="+mj-lt"/>
              <a:ea typeface="+mn-ea"/>
              <a:cs typeface="+mn-cs"/>
            </a:endParaRPr>
          </a:p>
        </p:txBody>
      </p:sp>
      <p:pic>
        <p:nvPicPr>
          <p:cNvPr id="7" name="Picture 6"/>
          <p:cNvPicPr>
            <a:picLocks noChangeAspect="1"/>
          </p:cNvPicPr>
          <p:nvPr/>
        </p:nvPicPr>
        <p:blipFill>
          <a:blip r:embed="rId6"/>
          <a:stretch>
            <a:fillRect/>
          </a:stretch>
        </p:blipFill>
        <p:spPr>
          <a:xfrm>
            <a:off x="110693" y="110030"/>
            <a:ext cx="971686" cy="733527"/>
          </a:xfrm>
          <a:prstGeom prst="ellipse">
            <a:avLst/>
          </a:prstGeom>
        </p:spPr>
      </p:pic>
      <p:graphicFrame>
        <p:nvGraphicFramePr>
          <p:cNvPr id="8" name="Table 7"/>
          <p:cNvGraphicFramePr>
            <a:graphicFrameLocks noGrp="1"/>
          </p:cNvGraphicFramePr>
          <p:nvPr>
            <p:extLst>
              <p:ext uri="{D42A27DB-BD31-4B8C-83A1-F6EECF244321}">
                <p14:modId xmlns:p14="http://schemas.microsoft.com/office/powerpoint/2010/main" val="4056098389"/>
              </p:ext>
            </p:extLst>
          </p:nvPr>
        </p:nvGraphicFramePr>
        <p:xfrm>
          <a:off x="1524000" y="1634583"/>
          <a:ext cx="9144001" cy="3699417"/>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3980441937"/>
                    </a:ext>
                  </a:extLst>
                </a:gridCol>
                <a:gridCol w="3886200">
                  <a:extLst>
                    <a:ext uri="{9D8B030D-6E8A-4147-A177-3AD203B41FA5}">
                      <a16:colId xmlns:a16="http://schemas.microsoft.com/office/drawing/2014/main" val="3444522348"/>
                    </a:ext>
                  </a:extLst>
                </a:gridCol>
                <a:gridCol w="3048001">
                  <a:extLst>
                    <a:ext uri="{9D8B030D-6E8A-4147-A177-3AD203B41FA5}">
                      <a16:colId xmlns:a16="http://schemas.microsoft.com/office/drawing/2014/main" val="2823646264"/>
                    </a:ext>
                  </a:extLst>
                </a:gridCol>
              </a:tblGrid>
              <a:tr h="425801">
                <a:tc>
                  <a:txBody>
                    <a:bodyPr/>
                    <a:lstStyle/>
                    <a:p>
                      <a:endParaRPr lang="en-US" sz="2000" dirty="0">
                        <a:latin typeface="Nunito Black" pitchFamily="2" charset="0"/>
                      </a:endParaRPr>
                    </a:p>
                  </a:txBody>
                  <a:tcPr>
                    <a:noFill/>
                  </a:tcPr>
                </a:tc>
                <a:tc>
                  <a:txBody>
                    <a:bodyPr/>
                    <a:lstStyle/>
                    <a:p>
                      <a:r>
                        <a:rPr lang="en-US" sz="2000" dirty="0" err="1">
                          <a:solidFill>
                            <a:srgbClr val="002060"/>
                          </a:solidFill>
                          <a:latin typeface="Nunito Black" pitchFamily="2" charset="0"/>
                        </a:rPr>
                        <a:t>Từ</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ngữ</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chỉ</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sự</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vật</a:t>
                      </a:r>
                      <a:endParaRPr lang="en-US" sz="2000" dirty="0">
                        <a:solidFill>
                          <a:srgbClr val="002060"/>
                        </a:solidFill>
                        <a:latin typeface="Nunito Black" pitchFamily="2" charset="0"/>
                      </a:endParaRPr>
                    </a:p>
                  </a:txBody>
                  <a:tcPr>
                    <a:solidFill>
                      <a:schemeClr val="accent6">
                        <a:lumMod val="20000"/>
                        <a:lumOff val="80000"/>
                      </a:schemeClr>
                    </a:solidFill>
                  </a:tcPr>
                </a:tc>
                <a:tc>
                  <a:txBody>
                    <a:bodyPr/>
                    <a:lstStyle/>
                    <a:p>
                      <a:r>
                        <a:rPr lang="en-US" sz="2000" dirty="0" err="1">
                          <a:solidFill>
                            <a:srgbClr val="002060"/>
                          </a:solidFill>
                          <a:latin typeface="Nunito Black" pitchFamily="2" charset="0"/>
                        </a:rPr>
                        <a:t>Từ</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ngữ</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chỉ</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đặc</a:t>
                      </a:r>
                      <a:r>
                        <a:rPr lang="en-US" sz="2000" baseline="0" dirty="0">
                          <a:solidFill>
                            <a:srgbClr val="002060"/>
                          </a:solidFill>
                          <a:latin typeface="Nunito Black" pitchFamily="2" charset="0"/>
                        </a:rPr>
                        <a:t> </a:t>
                      </a:r>
                      <a:r>
                        <a:rPr lang="en-US" sz="2000" baseline="0" dirty="0" err="1">
                          <a:solidFill>
                            <a:srgbClr val="002060"/>
                          </a:solidFill>
                          <a:latin typeface="Nunito Black" pitchFamily="2" charset="0"/>
                        </a:rPr>
                        <a:t>điểm</a:t>
                      </a:r>
                      <a:endParaRPr lang="en-US" sz="2000" dirty="0">
                        <a:solidFill>
                          <a:srgbClr val="002060"/>
                        </a:solidFill>
                        <a:latin typeface="Nunito Black" pitchFamily="2" charset="0"/>
                      </a:endParaRPr>
                    </a:p>
                  </a:txBody>
                  <a:tcPr>
                    <a:solidFill>
                      <a:schemeClr val="accent6">
                        <a:lumMod val="20000"/>
                        <a:lumOff val="80000"/>
                      </a:schemeClr>
                    </a:solidFill>
                  </a:tcPr>
                </a:tc>
                <a:extLst>
                  <a:ext uri="{0D108BD9-81ED-4DB2-BD59-A6C34878D82A}">
                    <a16:rowId xmlns:a16="http://schemas.microsoft.com/office/drawing/2014/main" val="2538148351"/>
                  </a:ext>
                </a:extLst>
              </a:tr>
              <a:tr h="1636808">
                <a:tc>
                  <a:txBody>
                    <a:bodyPr/>
                    <a:lstStyle/>
                    <a:p>
                      <a:pPr algn="ctr"/>
                      <a:r>
                        <a:rPr lang="en-US" sz="2000" dirty="0">
                          <a:solidFill>
                            <a:srgbClr val="008000"/>
                          </a:solidFill>
                          <a:latin typeface="Nunito Black" pitchFamily="2" charset="0"/>
                        </a:rPr>
                        <a:t>Ở </a:t>
                      </a:r>
                      <a:r>
                        <a:rPr lang="en-US" sz="2000" dirty="0" err="1">
                          <a:solidFill>
                            <a:srgbClr val="008000"/>
                          </a:solidFill>
                          <a:latin typeface="Nunito Black" pitchFamily="2" charset="0"/>
                        </a:rPr>
                        <a:t>thành</a:t>
                      </a:r>
                      <a:r>
                        <a:rPr lang="en-US" sz="2000" baseline="0" dirty="0">
                          <a:solidFill>
                            <a:srgbClr val="008000"/>
                          </a:solidFill>
                          <a:latin typeface="Nunito Black" pitchFamily="2" charset="0"/>
                        </a:rPr>
                        <a:t> </a:t>
                      </a:r>
                      <a:r>
                        <a:rPr lang="en-US" sz="2000" baseline="0" dirty="0" err="1">
                          <a:solidFill>
                            <a:srgbClr val="008000"/>
                          </a:solidFill>
                          <a:latin typeface="Nunito Black" pitchFamily="2" charset="0"/>
                        </a:rPr>
                        <a:t>thị</a:t>
                      </a:r>
                      <a:endParaRPr lang="en-US" sz="2000" dirty="0">
                        <a:solidFill>
                          <a:srgbClr val="008000"/>
                        </a:solidFill>
                        <a:latin typeface="Nunito Black" pitchFamily="2" charset="0"/>
                      </a:endParaRPr>
                    </a:p>
                  </a:txBody>
                  <a:tcPr anchor="ctr">
                    <a:noFill/>
                  </a:tcPr>
                </a:tc>
                <a:tc>
                  <a:txBody>
                    <a:bodyPr/>
                    <a:lstStyle/>
                    <a:p>
                      <a:pPr algn="l"/>
                      <a:r>
                        <a:rPr lang="en-US" sz="2000" dirty="0" err="1">
                          <a:solidFill>
                            <a:srgbClr val="FF0000"/>
                          </a:solidFill>
                          <a:latin typeface="Nunito Black" pitchFamily="2" charset="0"/>
                        </a:rPr>
                        <a:t>Đường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phố</a:t>
                      </a:r>
                      <a:r>
                        <a:rPr lang="en-US" sz="2000" baseline="0" dirty="0">
                          <a:solidFill>
                            <a:srgbClr val="FF0000"/>
                          </a:solidFill>
                          <a:latin typeface="Nunito Black" pitchFamily="2" charset="0"/>
                        </a:rPr>
                        <a:t>, ô </a:t>
                      </a:r>
                      <a:r>
                        <a:rPr lang="en-US" sz="2000" baseline="0" dirty="0" err="1">
                          <a:solidFill>
                            <a:srgbClr val="FF0000"/>
                          </a:solidFill>
                          <a:latin typeface="Nunito Black" pitchFamily="2" charset="0"/>
                        </a:rPr>
                        <a:t>tô</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xe</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buýt</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nhà</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cao</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tầng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đường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nhựa</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đèn</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đường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đèn</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giao</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thông</a:t>
                      </a:r>
                      <a:r>
                        <a:rPr lang="en-US" sz="2000" baseline="0" dirty="0">
                          <a:solidFill>
                            <a:srgbClr val="FF0000"/>
                          </a:solidFill>
                          <a:latin typeface="Nunito Black" pitchFamily="2" charset="0"/>
                        </a:rPr>
                        <a:t>.</a:t>
                      </a:r>
                      <a:endParaRPr lang="en-US" sz="2000" dirty="0">
                        <a:solidFill>
                          <a:srgbClr val="FF0000"/>
                        </a:solidFill>
                        <a:latin typeface="Nunito Black" pitchFamily="2" charset="0"/>
                      </a:endParaRPr>
                    </a:p>
                  </a:txBody>
                  <a:tcPr anchor="ctr"/>
                </a:tc>
                <a:tc>
                  <a:txBody>
                    <a:bodyPr/>
                    <a:lstStyle/>
                    <a:p>
                      <a:pPr algn="l"/>
                      <a:r>
                        <a:rPr lang="en-US" sz="2000" dirty="0" err="1">
                          <a:solidFill>
                            <a:srgbClr val="FF0000"/>
                          </a:solidFill>
                          <a:latin typeface="Nunito Black" pitchFamily="2" charset="0"/>
                        </a:rPr>
                        <a:t>Tấp</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nập</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đông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đúc</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chật</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chội</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xô</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bồ</a:t>
                      </a:r>
                      <a:r>
                        <a:rPr lang="en-US" sz="2000" baseline="0" dirty="0">
                          <a:solidFill>
                            <a:srgbClr val="FF0000"/>
                          </a:solidFill>
                          <a:latin typeface="Nunito Black" pitchFamily="2" charset="0"/>
                        </a:rPr>
                        <a:t>,…</a:t>
                      </a:r>
                      <a:endParaRPr lang="en-US" sz="2000" dirty="0">
                        <a:solidFill>
                          <a:srgbClr val="FF0000"/>
                        </a:solidFill>
                        <a:latin typeface="Nunito Black" pitchFamily="2" charset="0"/>
                      </a:endParaRPr>
                    </a:p>
                  </a:txBody>
                  <a:tcPr anchor="ctr"/>
                </a:tc>
                <a:extLst>
                  <a:ext uri="{0D108BD9-81ED-4DB2-BD59-A6C34878D82A}">
                    <a16:rowId xmlns:a16="http://schemas.microsoft.com/office/drawing/2014/main" val="2191150639"/>
                  </a:ext>
                </a:extLst>
              </a:tr>
              <a:tr h="1636808">
                <a:tc>
                  <a:txBody>
                    <a:bodyPr/>
                    <a:lstStyle/>
                    <a:p>
                      <a:pPr algn="ctr"/>
                      <a:r>
                        <a:rPr lang="en-US" sz="2000" dirty="0">
                          <a:solidFill>
                            <a:srgbClr val="008000"/>
                          </a:solidFill>
                          <a:latin typeface="Nunito Black" pitchFamily="2" charset="0"/>
                        </a:rPr>
                        <a:t>Ở</a:t>
                      </a:r>
                      <a:r>
                        <a:rPr lang="en-US" sz="2000" baseline="0" dirty="0">
                          <a:solidFill>
                            <a:srgbClr val="008000"/>
                          </a:solidFill>
                          <a:latin typeface="Nunito Black" pitchFamily="2" charset="0"/>
                        </a:rPr>
                        <a:t> </a:t>
                      </a:r>
                      <a:r>
                        <a:rPr lang="en-US" sz="2000" baseline="0" dirty="0" err="1">
                          <a:solidFill>
                            <a:srgbClr val="008000"/>
                          </a:solidFill>
                          <a:latin typeface="Nunito Black" pitchFamily="2" charset="0"/>
                        </a:rPr>
                        <a:t>nông</a:t>
                      </a:r>
                      <a:r>
                        <a:rPr lang="en-US" sz="2000" baseline="0" dirty="0">
                          <a:solidFill>
                            <a:srgbClr val="008000"/>
                          </a:solidFill>
                          <a:latin typeface="Nunito Black" pitchFamily="2" charset="0"/>
                        </a:rPr>
                        <a:t> </a:t>
                      </a:r>
                      <a:r>
                        <a:rPr lang="en-US" sz="2000" baseline="0" dirty="0" err="1">
                          <a:solidFill>
                            <a:srgbClr val="008000"/>
                          </a:solidFill>
                          <a:latin typeface="Nunito Black" pitchFamily="2" charset="0"/>
                        </a:rPr>
                        <a:t>thôn</a:t>
                      </a:r>
                      <a:endParaRPr lang="en-US" sz="2000" dirty="0">
                        <a:solidFill>
                          <a:srgbClr val="008000"/>
                        </a:solidFill>
                        <a:latin typeface="Nunito Black" pitchFamily="2" charset="0"/>
                      </a:endParaRPr>
                    </a:p>
                  </a:txBody>
                  <a:tcPr anchor="ctr">
                    <a:noFill/>
                  </a:tcPr>
                </a:tc>
                <a:tc>
                  <a:txBody>
                    <a:bodyPr/>
                    <a:lstStyle/>
                    <a:p>
                      <a:pPr algn="l"/>
                      <a:r>
                        <a:rPr lang="en-US" sz="2000" dirty="0" err="1">
                          <a:solidFill>
                            <a:srgbClr val="FF0000"/>
                          </a:solidFill>
                          <a:latin typeface="Nunito Black" pitchFamily="2" charset="0"/>
                        </a:rPr>
                        <a:t>Cánh</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đồng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xe</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bò</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ruộng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lúa</a:t>
                      </a:r>
                      <a:r>
                        <a:rPr lang="en-US" sz="2000" baseline="0" dirty="0">
                          <a:solidFill>
                            <a:srgbClr val="FF0000"/>
                          </a:solidFill>
                          <a:latin typeface="Nunito Black" pitchFamily="2" charset="0"/>
                        </a:rPr>
                        <a:t>, con </a:t>
                      </a:r>
                      <a:r>
                        <a:rPr lang="en-US" sz="2000" baseline="0" dirty="0" err="1">
                          <a:solidFill>
                            <a:srgbClr val="FF0000"/>
                          </a:solidFill>
                          <a:latin typeface="Nunito Black" pitchFamily="2" charset="0"/>
                        </a:rPr>
                        <a:t>trâu</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cổng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làng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cây</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đa</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đường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đất</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luỹ</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tre</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mái</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ngói</a:t>
                      </a:r>
                      <a:r>
                        <a:rPr lang="en-US" sz="2000" baseline="0" dirty="0">
                          <a:solidFill>
                            <a:srgbClr val="FF0000"/>
                          </a:solidFill>
                          <a:latin typeface="Nunito Black" pitchFamily="2" charset="0"/>
                        </a:rPr>
                        <a:t>,…</a:t>
                      </a:r>
                      <a:endParaRPr lang="en-US" sz="2000" dirty="0">
                        <a:solidFill>
                          <a:srgbClr val="FF0000"/>
                        </a:solidFill>
                        <a:latin typeface="Nunito Black" pitchFamily="2" charset="0"/>
                      </a:endParaRPr>
                    </a:p>
                  </a:txBody>
                  <a:tcPr anchor="ctr"/>
                </a:tc>
                <a:tc>
                  <a:txBody>
                    <a:bodyPr/>
                    <a:lstStyle/>
                    <a:p>
                      <a:pPr algn="l"/>
                      <a:r>
                        <a:rPr lang="en-US" sz="2000" dirty="0" err="1">
                          <a:solidFill>
                            <a:srgbClr val="FF0000"/>
                          </a:solidFill>
                          <a:latin typeface="Nunito Black" pitchFamily="2" charset="0"/>
                        </a:rPr>
                        <a:t>Rộng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mênh</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mông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thoáng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đãng</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thanh</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bình</a:t>
                      </a:r>
                      <a:r>
                        <a:rPr lang="en-US" sz="2000" baseline="0" dirty="0">
                          <a:solidFill>
                            <a:srgbClr val="FF0000"/>
                          </a:solidFill>
                          <a:latin typeface="Nunito Black" pitchFamily="2" charset="0"/>
                        </a:rPr>
                        <a:t>, </a:t>
                      </a:r>
                      <a:r>
                        <a:rPr lang="en-US" sz="2000" baseline="0" dirty="0" err="1">
                          <a:solidFill>
                            <a:srgbClr val="FF0000"/>
                          </a:solidFill>
                          <a:latin typeface="Nunito Black" pitchFamily="2" charset="0"/>
                        </a:rPr>
                        <a:t>êm</a:t>
                      </a:r>
                      <a:r>
                        <a:rPr lang="en-US" sz="2000" baseline="0" dirty="0">
                          <a:solidFill>
                            <a:srgbClr val="FF0000"/>
                          </a:solidFill>
                          <a:latin typeface="Nunito Black" pitchFamily="2" charset="0"/>
                        </a:rPr>
                        <a:t> ả,…</a:t>
                      </a:r>
                      <a:endParaRPr lang="en-US" sz="2000" dirty="0">
                        <a:solidFill>
                          <a:srgbClr val="FF0000"/>
                        </a:solidFill>
                        <a:latin typeface="Nunito Black" pitchFamily="2" charset="0"/>
                      </a:endParaRPr>
                    </a:p>
                  </a:txBody>
                  <a:tcPr anchor="ctr"/>
                </a:tc>
                <a:extLst>
                  <a:ext uri="{0D108BD9-81ED-4DB2-BD59-A6C34878D82A}">
                    <a16:rowId xmlns:a16="http://schemas.microsoft.com/office/drawing/2014/main" val="98347943"/>
                  </a:ext>
                </a:extLst>
              </a:tr>
            </a:tbl>
          </a:graphicData>
        </a:graphic>
      </p:graphicFrame>
    </p:spTree>
    <p:extLst>
      <p:ext uri="{BB962C8B-B14F-4D97-AF65-F5344CB8AC3E}">
        <p14:creationId xmlns:p14="http://schemas.microsoft.com/office/powerpoint/2010/main" val="191872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r>
              <a:rPr lang="vi-VN" sz="2400" b="1" dirty="0">
                <a:solidFill>
                  <a:srgbClr val="008000"/>
                </a:solidFill>
                <a:latin typeface="+mj-lt"/>
              </a:rPr>
              <a:t>Câu 2</a:t>
            </a:r>
            <a:r>
              <a:rPr lang="en-US" sz="2400" b="1" dirty="0">
                <a:solidFill>
                  <a:srgbClr val="008000"/>
                </a:solidFill>
                <a:latin typeface="+mj-lt"/>
              </a:rPr>
              <a:t>: </a:t>
            </a:r>
            <a:r>
              <a:rPr lang="vi-VN" sz="2400" b="1" dirty="0">
                <a:solidFill>
                  <a:srgbClr val="008000"/>
                </a:solidFill>
                <a:latin typeface="+mj-lt"/>
              </a:rPr>
              <a:t>Tìm những âm thanh được so sánh với nhau trong các câu dưới đây. Điền thông tin vào bảng theo mẫu.</a:t>
            </a:r>
            <a:endParaRPr lang="vi-VN" sz="2400" dirty="0">
              <a:solidFill>
                <a:srgbClr val="008000"/>
              </a:solidFill>
              <a:latin typeface="+mj-lt"/>
            </a:endParaRPr>
          </a:p>
        </p:txBody>
      </p:sp>
      <p:sp>
        <p:nvSpPr>
          <p:cNvPr id="7" name="Rounded Rectangle 6"/>
          <p:cNvSpPr/>
          <p:nvPr/>
        </p:nvSpPr>
        <p:spPr>
          <a:xfrm>
            <a:off x="1468582" y="1828800"/>
            <a:ext cx="9047018" cy="1328023"/>
          </a:xfrm>
          <a:prstGeom prst="roundRect">
            <a:avLst/>
          </a:prstGeom>
          <a:solidFill>
            <a:schemeClr val="accent5">
              <a:lumMod val="20000"/>
              <a:lumOff val="80000"/>
            </a:schemeClr>
          </a:solidFill>
          <a:ln w="38100"/>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vi-VN" sz="2400" dirty="0">
                <a:solidFill>
                  <a:srgbClr val="002060"/>
                </a:solidFill>
                <a:latin typeface="+mj-lt"/>
              </a:rPr>
              <a:t>a. Tiếng đàn tơ rưng khi trầm hùng như tiếng thác đổ, khi thánh thót, róc rách như suối reo.</a:t>
            </a:r>
          </a:p>
          <a:p>
            <a:pPr algn="r"/>
            <a:r>
              <a:rPr lang="vi-VN" sz="2400" dirty="0">
                <a:solidFill>
                  <a:srgbClr val="002060"/>
                </a:solidFill>
                <a:latin typeface="+mj-lt"/>
              </a:rPr>
              <a:t>(Theo An Duy và Lê Tấn)</a:t>
            </a:r>
          </a:p>
        </p:txBody>
      </p:sp>
      <p:sp>
        <p:nvSpPr>
          <p:cNvPr id="8" name="Rounded Rectangle 7"/>
          <p:cNvSpPr/>
          <p:nvPr/>
        </p:nvSpPr>
        <p:spPr>
          <a:xfrm>
            <a:off x="1343673" y="3735318"/>
            <a:ext cx="9248127" cy="1328023"/>
          </a:xfrm>
          <a:prstGeom prst="roundRect">
            <a:avLst/>
          </a:prstGeom>
          <a:solidFill>
            <a:schemeClr val="accent2">
              <a:lumMod val="20000"/>
              <a:lumOff val="80000"/>
            </a:schemeClr>
          </a:solidFill>
          <a:ln w="38100"/>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vi-VN" sz="2400" dirty="0">
                <a:solidFill>
                  <a:srgbClr val="7030A0"/>
                </a:solidFill>
                <a:latin typeface="+mj-lt"/>
              </a:rPr>
              <a:t>b. Tiếng chim sáo về ríu ran như một cái chợ vừa mở, như lớp học vừa tan, như buổi đàn ca liên hoan sắp bắt đầu…</a:t>
            </a:r>
          </a:p>
          <a:p>
            <a:pPr algn="r"/>
            <a:r>
              <a:rPr lang="vi-VN" sz="2400" dirty="0">
                <a:solidFill>
                  <a:srgbClr val="7030A0"/>
                </a:solidFill>
                <a:latin typeface="+mj-lt"/>
              </a:rPr>
              <a:t>(Theo Băng Sơn)</a:t>
            </a:r>
          </a:p>
        </p:txBody>
      </p:sp>
      <p:pic>
        <p:nvPicPr>
          <p:cNvPr id="9" name="Picture 8"/>
          <p:cNvPicPr>
            <a:picLocks noChangeAspect="1"/>
          </p:cNvPicPr>
          <p:nvPr/>
        </p:nvPicPr>
        <p:blipFill>
          <a:blip r:embed="rId6"/>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2355967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sp>
        <p:nvSpPr>
          <p:cNvPr id="6" name="Rectangle 5"/>
          <p:cNvSpPr/>
          <p:nvPr/>
        </p:nvSpPr>
        <p:spPr>
          <a:xfrm>
            <a:off x="1038873" y="581912"/>
            <a:ext cx="9781527"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mj-lt"/>
                <a:ea typeface="+mn-ea"/>
                <a:cs typeface="+mn-cs"/>
              </a:rPr>
              <a:t>Câu 2</a:t>
            </a:r>
            <a:r>
              <a:rPr kumimoji="0" lang="en-US" sz="2400" b="1" i="0" u="none" strike="noStrike" kern="1200" cap="none" spc="0" normalizeH="0" baseline="0" noProof="0" dirty="0">
                <a:ln>
                  <a:noFill/>
                </a:ln>
                <a:solidFill>
                  <a:srgbClr val="008000"/>
                </a:solidFill>
                <a:effectLst/>
                <a:uLnTx/>
                <a:uFillTx/>
                <a:latin typeface="+mj-lt"/>
                <a:ea typeface="+mn-ea"/>
                <a:cs typeface="+mn-cs"/>
              </a:rPr>
              <a:t>: </a:t>
            </a:r>
            <a:r>
              <a:rPr kumimoji="0" lang="vi-VN" sz="2400" b="1" i="0" u="none" strike="noStrike" kern="1200" cap="none" spc="0" normalizeH="0" baseline="0" noProof="0" dirty="0">
                <a:ln>
                  <a:noFill/>
                </a:ln>
                <a:solidFill>
                  <a:srgbClr val="008000"/>
                </a:solidFill>
                <a:effectLst/>
                <a:uLnTx/>
                <a:uFillTx/>
                <a:latin typeface="+mj-lt"/>
                <a:ea typeface="+mn-ea"/>
                <a:cs typeface="+mn-cs"/>
              </a:rPr>
              <a:t>Tìm những âm thanh được so sánh với nhau trong các câu dưới đây. Điền thông tin vào bảng theo mẫu.</a:t>
            </a:r>
            <a:endParaRPr kumimoji="0" lang="vi-VN" sz="2400" b="0" i="0" u="none" strike="noStrike" kern="1200" cap="none" spc="0" normalizeH="0" baseline="0" noProof="0" dirty="0">
              <a:ln>
                <a:noFill/>
              </a:ln>
              <a:solidFill>
                <a:srgbClr val="008000"/>
              </a:solidFill>
              <a:effectLst/>
              <a:uLnTx/>
              <a:uFillTx/>
              <a:latin typeface="+mj-lt"/>
              <a:ea typeface="+mn-ea"/>
              <a:cs typeface="+mn-cs"/>
            </a:endParaRPr>
          </a:p>
        </p:txBody>
      </p:sp>
      <p:pic>
        <p:nvPicPr>
          <p:cNvPr id="9" name="Picture 8"/>
          <p:cNvPicPr>
            <a:picLocks noChangeAspect="1"/>
          </p:cNvPicPr>
          <p:nvPr/>
        </p:nvPicPr>
        <p:blipFill>
          <a:blip r:embed="rId6"/>
          <a:stretch>
            <a:fillRect/>
          </a:stretch>
        </p:blipFill>
        <p:spPr>
          <a:xfrm>
            <a:off x="1632455" y="1752600"/>
            <a:ext cx="8594361" cy="2799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7"/>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150365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2564"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784656" y="5449843"/>
            <a:ext cx="2099416" cy="1141278"/>
          </a:xfrm>
          <a:prstGeom prst="rect">
            <a:avLst/>
          </a:prstGeom>
        </p:spPr>
      </p:pic>
      <p:sp>
        <p:nvSpPr>
          <p:cNvPr id="6" name="Rectangle 5"/>
          <p:cNvSpPr/>
          <p:nvPr/>
        </p:nvSpPr>
        <p:spPr>
          <a:xfrm>
            <a:off x="976637" y="693003"/>
            <a:ext cx="9781527" cy="830997"/>
          </a:xfrm>
          <a:prstGeom prst="rect">
            <a:avLst/>
          </a:prstGeom>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mj-lt"/>
                <a:ea typeface="+mn-ea"/>
                <a:cs typeface="+mn-cs"/>
              </a:rPr>
              <a:t>Câu 2</a:t>
            </a:r>
            <a:r>
              <a:rPr kumimoji="0" lang="en-US" sz="2400" b="1" i="0" u="none" strike="noStrike" kern="1200" cap="none" spc="0" normalizeH="0" baseline="0" noProof="0" dirty="0">
                <a:ln>
                  <a:noFill/>
                </a:ln>
                <a:solidFill>
                  <a:srgbClr val="008000"/>
                </a:solidFill>
                <a:effectLst/>
                <a:uLnTx/>
                <a:uFillTx/>
                <a:latin typeface="+mj-lt"/>
                <a:ea typeface="+mn-ea"/>
                <a:cs typeface="+mn-cs"/>
              </a:rPr>
              <a:t>: </a:t>
            </a:r>
            <a:r>
              <a:rPr kumimoji="0" lang="vi-VN" sz="2400" b="1" i="0" u="none" strike="noStrike" kern="1200" cap="none" spc="0" normalizeH="0" baseline="0" noProof="0" dirty="0">
                <a:ln>
                  <a:noFill/>
                </a:ln>
                <a:solidFill>
                  <a:srgbClr val="008000"/>
                </a:solidFill>
                <a:effectLst/>
                <a:uLnTx/>
                <a:uFillTx/>
                <a:latin typeface="+mj-lt"/>
                <a:ea typeface="+mn-ea"/>
                <a:cs typeface="+mn-cs"/>
              </a:rPr>
              <a:t>Tìm những âm thanh được so sánh với nhau trong các câu dưới đây. Điền thông tin vào bảng theo mẫu.</a:t>
            </a:r>
            <a:endParaRPr kumimoji="0" lang="vi-VN" sz="2400" b="0" i="0" u="none" strike="noStrike" kern="1200" cap="none" spc="0" normalizeH="0" baseline="0" noProof="0" dirty="0">
              <a:ln>
                <a:noFill/>
              </a:ln>
              <a:solidFill>
                <a:srgbClr val="008000"/>
              </a:solidFill>
              <a:effectLst/>
              <a:uLnTx/>
              <a:uFillTx/>
              <a:latin typeface="+mj-lt"/>
              <a:ea typeface="+mn-ea"/>
              <a:cs typeface="+mn-cs"/>
            </a:endParaRPr>
          </a:p>
        </p:txBody>
      </p:sp>
      <p:graphicFrame>
        <p:nvGraphicFramePr>
          <p:cNvPr id="7" name="Table 6"/>
          <p:cNvGraphicFramePr>
            <a:graphicFrameLocks noGrp="1"/>
          </p:cNvGraphicFramePr>
          <p:nvPr>
            <p:extLst>
              <p:ext uri="{D42A27DB-BD31-4B8C-83A1-F6EECF244321}">
                <p14:modId xmlns:p14="http://schemas.microsoft.com/office/powerpoint/2010/main" val="3519420910"/>
              </p:ext>
            </p:extLst>
          </p:nvPr>
        </p:nvGraphicFramePr>
        <p:xfrm>
          <a:off x="976636" y="1828800"/>
          <a:ext cx="10238728" cy="3443379"/>
        </p:xfrm>
        <a:graphic>
          <a:graphicData uri="http://schemas.openxmlformats.org/drawingml/2006/table">
            <a:tbl>
              <a:tblPr>
                <a:tableStyleId>{5940675A-B579-460E-94D1-54222C63F5DA}</a:tableStyleId>
              </a:tblPr>
              <a:tblGrid>
                <a:gridCol w="2542528">
                  <a:extLst>
                    <a:ext uri="{9D8B030D-6E8A-4147-A177-3AD203B41FA5}">
                      <a16:colId xmlns:a16="http://schemas.microsoft.com/office/drawing/2014/main" val="1387154468"/>
                    </a:ext>
                  </a:extLst>
                </a:gridCol>
                <a:gridCol w="2895600">
                  <a:extLst>
                    <a:ext uri="{9D8B030D-6E8A-4147-A177-3AD203B41FA5}">
                      <a16:colId xmlns:a16="http://schemas.microsoft.com/office/drawing/2014/main" val="4074291899"/>
                    </a:ext>
                  </a:extLst>
                </a:gridCol>
                <a:gridCol w="1828800">
                  <a:extLst>
                    <a:ext uri="{9D8B030D-6E8A-4147-A177-3AD203B41FA5}">
                      <a16:colId xmlns:a16="http://schemas.microsoft.com/office/drawing/2014/main" val="1210245909"/>
                    </a:ext>
                  </a:extLst>
                </a:gridCol>
                <a:gridCol w="2971800">
                  <a:extLst>
                    <a:ext uri="{9D8B030D-6E8A-4147-A177-3AD203B41FA5}">
                      <a16:colId xmlns:a16="http://schemas.microsoft.com/office/drawing/2014/main" val="2447578715"/>
                    </a:ext>
                  </a:extLst>
                </a:gridCol>
              </a:tblGrid>
              <a:tr h="639810">
                <a:tc>
                  <a:txBody>
                    <a:bodyPr/>
                    <a:lstStyle/>
                    <a:p>
                      <a:pPr algn="ctr" fontAlgn="t"/>
                      <a:r>
                        <a:rPr lang="en-US" sz="2000" dirty="0" err="1">
                          <a:solidFill>
                            <a:srgbClr val="002060"/>
                          </a:solidFill>
                          <a:effectLst/>
                          <a:latin typeface="Nunito Black" pitchFamily="2" charset="0"/>
                        </a:rPr>
                        <a:t>Âm</a:t>
                      </a:r>
                      <a:r>
                        <a:rPr lang="en-US" sz="2000" dirty="0">
                          <a:solidFill>
                            <a:srgbClr val="002060"/>
                          </a:solidFill>
                          <a:effectLst/>
                          <a:latin typeface="Nunito Black" pitchFamily="2" charset="0"/>
                        </a:rPr>
                        <a:t> than </a:t>
                      </a:r>
                      <a:r>
                        <a:rPr lang="en-US" sz="2000" dirty="0" err="1">
                          <a:solidFill>
                            <a:srgbClr val="002060"/>
                          </a:solidFill>
                          <a:effectLst/>
                          <a:latin typeface="Nunito Black" pitchFamily="2" charset="0"/>
                        </a:rPr>
                        <a:t>được</a:t>
                      </a:r>
                      <a:r>
                        <a:rPr lang="en-US" sz="2000" dirty="0">
                          <a:solidFill>
                            <a:srgbClr val="002060"/>
                          </a:solidFill>
                          <a:effectLst/>
                          <a:latin typeface="Nunito Black" pitchFamily="2" charset="0"/>
                        </a:rPr>
                        <a:t> </a:t>
                      </a:r>
                    </a:p>
                    <a:p>
                      <a:pPr algn="ctr" fontAlgn="t"/>
                      <a:r>
                        <a:rPr lang="en-US" sz="2000" dirty="0">
                          <a:solidFill>
                            <a:srgbClr val="002060"/>
                          </a:solidFill>
                          <a:effectLst/>
                          <a:latin typeface="Nunito Black" pitchFamily="2" charset="0"/>
                        </a:rPr>
                        <a:t>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Đặc</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điểm</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Từ</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tc>
                  <a:txBody>
                    <a:bodyPr/>
                    <a:lstStyle/>
                    <a:p>
                      <a:pPr algn="ctr" fontAlgn="t"/>
                      <a:r>
                        <a:rPr lang="en-US" sz="2000" dirty="0" err="1">
                          <a:solidFill>
                            <a:srgbClr val="002060"/>
                          </a:solidFill>
                          <a:effectLst/>
                          <a:latin typeface="Nunito Black" pitchFamily="2" charset="0"/>
                        </a:rPr>
                        <a:t>Âm</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thanh</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dùng</a:t>
                      </a:r>
                      <a:r>
                        <a:rPr lang="en-US" sz="2000" dirty="0">
                          <a:solidFill>
                            <a:srgbClr val="002060"/>
                          </a:solidFill>
                          <a:effectLst/>
                          <a:latin typeface="Nunito Black" pitchFamily="2" charset="0"/>
                        </a:rPr>
                        <a:t> </a:t>
                      </a:r>
                      <a:r>
                        <a:rPr lang="en-US" sz="2000" dirty="0" err="1">
                          <a:solidFill>
                            <a:srgbClr val="002060"/>
                          </a:solidFill>
                          <a:effectLst/>
                          <a:latin typeface="Nunito Black" pitchFamily="2" charset="0"/>
                        </a:rPr>
                        <a:t>để</a:t>
                      </a:r>
                      <a:r>
                        <a:rPr lang="en-US" sz="2000" dirty="0">
                          <a:solidFill>
                            <a:srgbClr val="002060"/>
                          </a:solidFill>
                          <a:effectLst/>
                          <a:latin typeface="Nunito Black" pitchFamily="2" charset="0"/>
                        </a:rPr>
                        <a:t> so </a:t>
                      </a:r>
                      <a:r>
                        <a:rPr lang="en-US" sz="2000" dirty="0" err="1">
                          <a:solidFill>
                            <a:srgbClr val="002060"/>
                          </a:solidFill>
                          <a:effectLst/>
                          <a:latin typeface="Nunito Black" pitchFamily="2" charset="0"/>
                        </a:rPr>
                        <a:t>sánh</a:t>
                      </a:r>
                      <a:endParaRPr lang="en-US" sz="2000" b="0" dirty="0">
                        <a:solidFill>
                          <a:srgbClr val="002060"/>
                        </a:solidFill>
                        <a:effectLst/>
                        <a:latin typeface="Nunito Black" pitchFamily="2" charset="0"/>
                      </a:endParaRPr>
                    </a:p>
                  </a:txBody>
                  <a:tcPr marL="36479" marR="36479" marT="36479" marB="36479" anchor="ctr">
                    <a:solidFill>
                      <a:schemeClr val="accent6">
                        <a:lumMod val="40000"/>
                        <a:lumOff val="60000"/>
                      </a:schemeClr>
                    </a:solidFill>
                  </a:tcPr>
                </a:tc>
                <a:extLst>
                  <a:ext uri="{0D108BD9-81ED-4DB2-BD59-A6C34878D82A}">
                    <a16:rowId xmlns:a16="http://schemas.microsoft.com/office/drawing/2014/main" val="2867842695"/>
                  </a:ext>
                </a:extLst>
              </a:tr>
              <a:tr h="639810">
                <a:tc rowSpan="2">
                  <a:txBody>
                    <a:bodyPr/>
                    <a:lstStyle/>
                    <a:p>
                      <a:pPr algn="l" fontAlgn="t"/>
                      <a:r>
                        <a:rPr lang="vi-VN" sz="2000" dirty="0">
                          <a:solidFill>
                            <a:srgbClr val="002060"/>
                          </a:solidFill>
                          <a:effectLst/>
                          <a:latin typeface="Nunito Black" pitchFamily="2" charset="0"/>
                        </a:rPr>
                        <a:t>Tiếng đàn tơ rưng</a:t>
                      </a:r>
                      <a:endParaRPr lang="vi-VN" sz="2000" b="0" dirty="0">
                        <a:solidFill>
                          <a:srgbClr val="00206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Trầm</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hùng</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Thác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đổ</a:t>
                      </a:r>
                      <a:endParaRPr lang="en-US" sz="2000" b="0" dirty="0">
                        <a:solidFill>
                          <a:srgbClr val="FF0000"/>
                        </a:solidFill>
                        <a:effectLst/>
                        <a:latin typeface="Nunito Black" pitchFamily="2" charset="0"/>
                      </a:endParaRPr>
                    </a:p>
                  </a:txBody>
                  <a:tcPr marL="36479" marR="36479" marT="36479" marB="36479" anchor="ctr"/>
                </a:tc>
                <a:extLst>
                  <a:ext uri="{0D108BD9-81ED-4DB2-BD59-A6C34878D82A}">
                    <a16:rowId xmlns:a16="http://schemas.microsoft.com/office/drawing/2014/main" val="3941813123"/>
                  </a:ext>
                </a:extLst>
              </a:tr>
              <a:tr h="639810">
                <a:tc vMerge="1">
                  <a:txBody>
                    <a:bodyPr/>
                    <a:lstStyle/>
                    <a:p>
                      <a:endParaRPr lang="en-US"/>
                    </a:p>
                  </a:txBody>
                  <a:tcPr/>
                </a:tc>
                <a:tc>
                  <a:txBody>
                    <a:bodyPr/>
                    <a:lstStyle/>
                    <a:p>
                      <a:pPr algn="l" fontAlgn="t"/>
                      <a:r>
                        <a:rPr lang="en-US" sz="2000" dirty="0" err="1">
                          <a:solidFill>
                            <a:srgbClr val="FF0000"/>
                          </a:solidFill>
                          <a:effectLst/>
                          <a:latin typeface="Nunito Black" pitchFamily="2" charset="0"/>
                        </a:rPr>
                        <a:t>Thánh</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thót</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róc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rách</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Suối</a:t>
                      </a:r>
                      <a:r>
                        <a:rPr lang="en-US" sz="2000" dirty="0">
                          <a:solidFill>
                            <a:srgbClr val="FF0000"/>
                          </a:solidFill>
                          <a:effectLst/>
                          <a:latin typeface="Nunito Black" pitchFamily="2" charset="0"/>
                        </a:rPr>
                        <a:t> reo</a:t>
                      </a:r>
                      <a:endParaRPr lang="en-US" sz="2000" b="0" dirty="0">
                        <a:solidFill>
                          <a:srgbClr val="FF0000"/>
                        </a:solidFill>
                        <a:effectLst/>
                        <a:latin typeface="Nunito Black" pitchFamily="2" charset="0"/>
                      </a:endParaRPr>
                    </a:p>
                  </a:txBody>
                  <a:tcPr marL="36479" marR="36479" marT="36479" marB="36479" anchor="ctr"/>
                </a:tc>
                <a:extLst>
                  <a:ext uri="{0D108BD9-81ED-4DB2-BD59-A6C34878D82A}">
                    <a16:rowId xmlns:a16="http://schemas.microsoft.com/office/drawing/2014/main" val="2581749703"/>
                  </a:ext>
                </a:extLst>
              </a:tr>
              <a:tr h="1481201">
                <a:tc>
                  <a:txBody>
                    <a:bodyPr/>
                    <a:lstStyle/>
                    <a:p>
                      <a:pPr algn="l" fontAlgn="t"/>
                      <a:r>
                        <a:rPr lang="en-US" sz="2000">
                          <a:solidFill>
                            <a:srgbClr val="002060"/>
                          </a:solidFill>
                          <a:effectLst/>
                          <a:latin typeface="Nunito Black" pitchFamily="2" charset="0"/>
                        </a:rPr>
                        <a:t>Tiếng chim sáo</a:t>
                      </a:r>
                      <a:endParaRPr lang="en-US" sz="2000" b="0">
                        <a:solidFill>
                          <a:srgbClr val="00206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Ríu</a:t>
                      </a:r>
                      <a:r>
                        <a:rPr lang="en-US" sz="2000" dirty="0">
                          <a:solidFill>
                            <a:srgbClr val="FF0000"/>
                          </a:solidFill>
                          <a:effectLst/>
                          <a:latin typeface="Nunito Black" pitchFamily="2" charset="0"/>
                        </a:rPr>
                        <a:t> ran</a:t>
                      </a:r>
                      <a:endParaRPr lang="en-US" sz="2000" b="0" dirty="0">
                        <a:solidFill>
                          <a:srgbClr val="FF0000"/>
                        </a:solidFill>
                        <a:effectLst/>
                        <a:latin typeface="Nunito Black" pitchFamily="2" charset="0"/>
                      </a:endParaRPr>
                    </a:p>
                  </a:txBody>
                  <a:tcPr marL="36479" marR="36479" marT="36479" marB="36479" anchor="ctr"/>
                </a:tc>
                <a:tc>
                  <a:txBody>
                    <a:bodyPr/>
                    <a:lstStyle/>
                    <a:p>
                      <a:pPr algn="ctr" fontAlgn="t"/>
                      <a:r>
                        <a:rPr lang="vi-VN" sz="2000" dirty="0">
                          <a:solidFill>
                            <a:srgbClr val="FF0000"/>
                          </a:solidFill>
                          <a:effectLst/>
                          <a:latin typeface="Nunito Black" pitchFamily="2" charset="0"/>
                        </a:rPr>
                        <a:t>như</a:t>
                      </a:r>
                      <a:endParaRPr lang="vi-VN" sz="2000" b="0" dirty="0">
                        <a:solidFill>
                          <a:srgbClr val="FF0000"/>
                        </a:solidFill>
                        <a:effectLst/>
                        <a:latin typeface="Nunito Black" pitchFamily="2" charset="0"/>
                      </a:endParaRPr>
                    </a:p>
                  </a:txBody>
                  <a:tcPr marL="36479" marR="36479" marT="36479" marB="36479" anchor="ctr"/>
                </a:tc>
                <a:tc>
                  <a:txBody>
                    <a:bodyPr/>
                    <a:lstStyle/>
                    <a:p>
                      <a:pPr algn="l" fontAlgn="t"/>
                      <a:r>
                        <a:rPr lang="en-US" sz="2000" dirty="0" err="1">
                          <a:solidFill>
                            <a:srgbClr val="FF0000"/>
                          </a:solidFill>
                          <a:effectLst/>
                          <a:latin typeface="Nunito Black" pitchFamily="2" charset="0"/>
                        </a:rPr>
                        <a:t>Chợ</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vừa</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mở</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lớp</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học</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vừa</a:t>
                      </a:r>
                      <a:r>
                        <a:rPr lang="en-US" sz="2000" dirty="0">
                          <a:solidFill>
                            <a:srgbClr val="FF0000"/>
                          </a:solidFill>
                          <a:effectLst/>
                          <a:latin typeface="Nunito Black" pitchFamily="2" charset="0"/>
                        </a:rPr>
                        <a:t> tan, </a:t>
                      </a:r>
                      <a:r>
                        <a:rPr lang="en-US" sz="2000" dirty="0" err="1">
                          <a:solidFill>
                            <a:srgbClr val="FF0000"/>
                          </a:solidFill>
                          <a:effectLst/>
                          <a:latin typeface="Nunito Black" pitchFamily="2" charset="0"/>
                        </a:rPr>
                        <a:t>buổi</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đàn</a:t>
                      </a:r>
                      <a:r>
                        <a:rPr lang="en-US" sz="2000" dirty="0">
                          <a:solidFill>
                            <a:srgbClr val="FF0000"/>
                          </a:solidFill>
                          <a:effectLst/>
                          <a:latin typeface="Nunito Black" pitchFamily="2" charset="0"/>
                        </a:rPr>
                        <a:t> ca </a:t>
                      </a:r>
                      <a:r>
                        <a:rPr lang="en-US" sz="2000" dirty="0" err="1">
                          <a:solidFill>
                            <a:srgbClr val="FF0000"/>
                          </a:solidFill>
                          <a:effectLst/>
                          <a:latin typeface="Nunito Black" pitchFamily="2" charset="0"/>
                        </a:rPr>
                        <a:t>liên</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hoan</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sắp</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bắt</a:t>
                      </a:r>
                      <a:r>
                        <a:rPr lang="en-US" sz="2000" dirty="0">
                          <a:solidFill>
                            <a:srgbClr val="FF0000"/>
                          </a:solidFill>
                          <a:effectLst/>
                          <a:latin typeface="Nunito Black" pitchFamily="2" charset="0"/>
                        </a:rPr>
                        <a:t> </a:t>
                      </a:r>
                      <a:r>
                        <a:rPr lang="en-US" sz="2000" dirty="0" err="1">
                          <a:solidFill>
                            <a:srgbClr val="FF0000"/>
                          </a:solidFill>
                          <a:effectLst/>
                          <a:latin typeface="Nunito Black" pitchFamily="2" charset="0"/>
                        </a:rPr>
                        <a:t>đầu</a:t>
                      </a:r>
                      <a:endParaRPr lang="en-US" sz="2000" b="0" dirty="0">
                        <a:solidFill>
                          <a:srgbClr val="FF0000"/>
                        </a:solidFill>
                        <a:effectLst/>
                        <a:latin typeface="Nunito Black" pitchFamily="2" charset="0"/>
                      </a:endParaRPr>
                    </a:p>
                  </a:txBody>
                  <a:tcPr marL="36479" marR="36479" marT="36479" marB="36479" anchor="ctr"/>
                </a:tc>
                <a:extLst>
                  <a:ext uri="{0D108BD9-81ED-4DB2-BD59-A6C34878D82A}">
                    <a16:rowId xmlns:a16="http://schemas.microsoft.com/office/drawing/2014/main" val="755726074"/>
                  </a:ext>
                </a:extLst>
              </a:tr>
            </a:tbl>
          </a:graphicData>
        </a:graphic>
      </p:graphicFrame>
      <p:pic>
        <p:nvPicPr>
          <p:cNvPr id="8" name="Picture 7"/>
          <p:cNvPicPr>
            <a:picLocks noChangeAspect="1"/>
          </p:cNvPicPr>
          <p:nvPr/>
        </p:nvPicPr>
        <p:blipFill>
          <a:blip r:embed="rId6"/>
          <a:stretch>
            <a:fillRect/>
          </a:stretch>
        </p:blipFill>
        <p:spPr>
          <a:xfrm>
            <a:off x="48457" y="110030"/>
            <a:ext cx="971686" cy="733527"/>
          </a:xfrm>
          <a:prstGeom prst="ellipse">
            <a:avLst/>
          </a:prstGeom>
        </p:spPr>
      </p:pic>
    </p:spTree>
    <p:extLst>
      <p:ext uri="{BB962C8B-B14F-4D97-AF65-F5344CB8AC3E}">
        <p14:creationId xmlns:p14="http://schemas.microsoft.com/office/powerpoint/2010/main" val="407814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sp>
        <p:nvSpPr>
          <p:cNvPr id="6" name="Rectangle 5"/>
          <p:cNvSpPr/>
          <p:nvPr/>
        </p:nvSpPr>
        <p:spPr>
          <a:xfrm>
            <a:off x="1038873" y="693003"/>
            <a:ext cx="9781527" cy="461665"/>
          </a:xfrm>
          <a:prstGeom prst="rect">
            <a:avLst/>
          </a:prstGeom>
        </p:spPr>
        <p:txBody>
          <a:bodyPr wrap="square">
            <a:spAutoFit/>
          </a:bodyPr>
          <a:lstStyle/>
          <a:p>
            <a:r>
              <a:rPr lang="en-US" sz="2400" b="1" dirty="0" err="1">
                <a:solidFill>
                  <a:srgbClr val="008000"/>
                </a:solidFill>
                <a:latin typeface="+mj-lt"/>
              </a:rPr>
              <a:t>Câu</a:t>
            </a:r>
            <a:r>
              <a:rPr lang="en-US" sz="2400" b="1" dirty="0">
                <a:solidFill>
                  <a:srgbClr val="008000"/>
                </a:solidFill>
                <a:latin typeface="+mj-lt"/>
              </a:rPr>
              <a:t> 3: </a:t>
            </a:r>
            <a:r>
              <a:rPr lang="en-US" sz="2400" b="1" dirty="0" err="1">
                <a:solidFill>
                  <a:srgbClr val="008000"/>
                </a:solidFill>
                <a:latin typeface="+mj-lt"/>
              </a:rPr>
              <a:t>Đặt</a:t>
            </a:r>
            <a:r>
              <a:rPr lang="en-US" sz="2400" b="1" dirty="0">
                <a:solidFill>
                  <a:srgbClr val="008000"/>
                </a:solidFill>
                <a:latin typeface="+mj-lt"/>
              </a:rPr>
              <a:t> </a:t>
            </a:r>
            <a:r>
              <a:rPr lang="en-US" sz="2400" b="1" dirty="0" err="1">
                <a:solidFill>
                  <a:srgbClr val="008000"/>
                </a:solidFill>
                <a:latin typeface="+mj-lt"/>
              </a:rPr>
              <a:t>một</a:t>
            </a:r>
            <a:r>
              <a:rPr lang="en-US" sz="2400" b="1" dirty="0">
                <a:solidFill>
                  <a:srgbClr val="008000"/>
                </a:solidFill>
                <a:latin typeface="+mj-lt"/>
              </a:rPr>
              <a:t> </a:t>
            </a:r>
            <a:r>
              <a:rPr lang="en-US" sz="2400" b="1" dirty="0" err="1">
                <a:solidFill>
                  <a:srgbClr val="008000"/>
                </a:solidFill>
                <a:latin typeface="+mj-lt"/>
              </a:rPr>
              <a:t>câu</a:t>
            </a:r>
            <a:r>
              <a:rPr lang="en-US" sz="2400" b="1" dirty="0">
                <a:solidFill>
                  <a:srgbClr val="008000"/>
                </a:solidFill>
                <a:latin typeface="+mj-lt"/>
              </a:rPr>
              <a:t> </a:t>
            </a:r>
            <a:r>
              <a:rPr lang="en-US" sz="2400" b="1" dirty="0" err="1">
                <a:solidFill>
                  <a:srgbClr val="008000"/>
                </a:solidFill>
                <a:latin typeface="+mj-lt"/>
              </a:rPr>
              <a:t>tả</a:t>
            </a:r>
            <a:r>
              <a:rPr lang="en-US" sz="2400" b="1" dirty="0">
                <a:solidFill>
                  <a:srgbClr val="008000"/>
                </a:solidFill>
                <a:latin typeface="+mj-lt"/>
              </a:rPr>
              <a:t> </a:t>
            </a:r>
            <a:r>
              <a:rPr lang="en-US" sz="2400" b="1" dirty="0" err="1">
                <a:solidFill>
                  <a:srgbClr val="008000"/>
                </a:solidFill>
                <a:latin typeface="+mj-lt"/>
              </a:rPr>
              <a:t>âm</a:t>
            </a:r>
            <a:r>
              <a:rPr lang="en-US" sz="2400" b="1" dirty="0">
                <a:solidFill>
                  <a:srgbClr val="008000"/>
                </a:solidFill>
                <a:latin typeface="+mj-lt"/>
              </a:rPr>
              <a:t> </a:t>
            </a:r>
            <a:r>
              <a:rPr lang="en-US" sz="2400" b="1" dirty="0" err="1">
                <a:solidFill>
                  <a:srgbClr val="008000"/>
                </a:solidFill>
                <a:latin typeface="+mj-lt"/>
              </a:rPr>
              <a:t>thanh</a:t>
            </a:r>
            <a:r>
              <a:rPr lang="en-US" sz="2400" b="1" dirty="0">
                <a:solidFill>
                  <a:srgbClr val="008000"/>
                </a:solidFill>
                <a:latin typeface="+mj-lt"/>
              </a:rPr>
              <a:t> </a:t>
            </a:r>
            <a:r>
              <a:rPr lang="en-US" sz="2400" b="1" dirty="0" err="1">
                <a:solidFill>
                  <a:srgbClr val="008000"/>
                </a:solidFill>
                <a:latin typeface="+mj-lt"/>
              </a:rPr>
              <a:t>có</a:t>
            </a:r>
            <a:r>
              <a:rPr lang="en-US" sz="2400" b="1" dirty="0">
                <a:solidFill>
                  <a:srgbClr val="008000"/>
                </a:solidFill>
                <a:latin typeface="+mj-lt"/>
              </a:rPr>
              <a:t> </a:t>
            </a:r>
            <a:r>
              <a:rPr lang="en-US" sz="2400" b="1" dirty="0" err="1">
                <a:solidFill>
                  <a:srgbClr val="008000"/>
                </a:solidFill>
                <a:latin typeface="+mj-lt"/>
              </a:rPr>
              <a:t>sử</a:t>
            </a:r>
            <a:r>
              <a:rPr lang="en-US" sz="2400" b="1" dirty="0">
                <a:solidFill>
                  <a:srgbClr val="008000"/>
                </a:solidFill>
                <a:latin typeface="+mj-lt"/>
              </a:rPr>
              <a:t> </a:t>
            </a:r>
            <a:r>
              <a:rPr lang="en-US" sz="2400" b="1" dirty="0" err="1">
                <a:solidFill>
                  <a:srgbClr val="008000"/>
                </a:solidFill>
                <a:latin typeface="+mj-lt"/>
              </a:rPr>
              <a:t>dụng</a:t>
            </a:r>
            <a:r>
              <a:rPr lang="en-US" sz="2400" b="1" dirty="0">
                <a:solidFill>
                  <a:srgbClr val="008000"/>
                </a:solidFill>
                <a:latin typeface="+mj-lt"/>
              </a:rPr>
              <a:t> </a:t>
            </a:r>
            <a:r>
              <a:rPr lang="en-US" sz="2400" b="1" dirty="0" err="1">
                <a:solidFill>
                  <a:srgbClr val="008000"/>
                </a:solidFill>
                <a:latin typeface="+mj-lt"/>
              </a:rPr>
              <a:t>biện</a:t>
            </a:r>
            <a:r>
              <a:rPr lang="en-US" sz="2400" b="1" dirty="0">
                <a:solidFill>
                  <a:srgbClr val="008000"/>
                </a:solidFill>
                <a:latin typeface="+mj-lt"/>
              </a:rPr>
              <a:t> </a:t>
            </a:r>
            <a:r>
              <a:rPr lang="en-US" sz="2400" b="1" dirty="0" err="1">
                <a:solidFill>
                  <a:srgbClr val="008000"/>
                </a:solidFill>
                <a:latin typeface="+mj-lt"/>
              </a:rPr>
              <a:t>pháp</a:t>
            </a:r>
            <a:r>
              <a:rPr lang="en-US" sz="2400" b="1" dirty="0">
                <a:solidFill>
                  <a:srgbClr val="008000"/>
                </a:solidFill>
                <a:latin typeface="+mj-lt"/>
              </a:rPr>
              <a:t> so </a:t>
            </a:r>
            <a:r>
              <a:rPr lang="en-US" sz="2400" b="1" dirty="0" err="1">
                <a:solidFill>
                  <a:srgbClr val="008000"/>
                </a:solidFill>
                <a:latin typeface="+mj-lt"/>
              </a:rPr>
              <a:t>sánh</a:t>
            </a:r>
            <a:r>
              <a:rPr lang="en-US" sz="2400" b="1" dirty="0">
                <a:solidFill>
                  <a:srgbClr val="008000"/>
                </a:solidFill>
                <a:latin typeface="+mj-lt"/>
              </a:rPr>
              <a:t>.</a:t>
            </a:r>
            <a:endParaRPr lang="en-US" sz="2400" dirty="0">
              <a:solidFill>
                <a:srgbClr val="008000"/>
              </a:solidFill>
              <a:latin typeface="+mj-lt"/>
            </a:endParaRPr>
          </a:p>
        </p:txBody>
      </p:sp>
      <p:grpSp>
        <p:nvGrpSpPr>
          <p:cNvPr id="2" name="Group 1"/>
          <p:cNvGrpSpPr/>
          <p:nvPr/>
        </p:nvGrpSpPr>
        <p:grpSpPr>
          <a:xfrm>
            <a:off x="1295399" y="2786019"/>
            <a:ext cx="8839201" cy="3614781"/>
            <a:chOff x="1295399" y="2786019"/>
            <a:chExt cx="8839201" cy="3614781"/>
          </a:xfrm>
        </p:grpSpPr>
        <p:pic>
          <p:nvPicPr>
            <p:cNvPr id="11" name="Picture 6" descr="Bloggang.com : เนยสีฟ้า : 62 - ป้ายสำหรับพิมพ์ข้อความ">
              <a:extLst>
                <a:ext uri="{FF2B5EF4-FFF2-40B4-BE49-F238E27FC236}">
                  <a16:creationId xmlns:a16="http://schemas.microsoft.com/office/drawing/2014/main" id="{27C80876-A8C3-E977-8AE5-39AD879C30D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427" r="5509" b="9535"/>
            <a:stretch/>
          </p:blipFill>
          <p:spPr bwMode="auto">
            <a:xfrm>
              <a:off x="1295399" y="2786019"/>
              <a:ext cx="8839201" cy="36147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2124891" y="3690878"/>
              <a:ext cx="7095309" cy="2123658"/>
            </a:xfrm>
            <a:prstGeom prst="rect">
              <a:avLst/>
            </a:prstGeom>
          </p:spPr>
          <p:txBody>
            <a:bodyPr wrap="square">
              <a:spAutoFit/>
            </a:bodyPr>
            <a:lstStyle/>
            <a:p>
              <a:pPr algn="just"/>
              <a:r>
                <a:rPr lang="vi-VN" sz="2400" dirty="0">
                  <a:solidFill>
                    <a:srgbClr val="FF0000"/>
                  </a:solidFill>
                  <a:latin typeface="+mj-lt"/>
                </a:rPr>
                <a:t>- Những chú chim hót trong vườn như những nhạc công đang dạo lên bản tình ca mùa hạ.</a:t>
              </a:r>
            </a:p>
            <a:p>
              <a:pPr algn="just"/>
              <a:r>
                <a:rPr lang="vi-VN" sz="2400" dirty="0">
                  <a:solidFill>
                    <a:srgbClr val="FF0000"/>
                  </a:solidFill>
                  <a:latin typeface="+mj-lt"/>
                </a:rPr>
                <a:t>- Tiếng hát của Mai trong veo như tiếng chim hót.</a:t>
              </a:r>
            </a:p>
            <a:p>
              <a:pPr algn="just"/>
              <a:r>
                <a:rPr lang="vi-VN" sz="2400" dirty="0">
                  <a:solidFill>
                    <a:srgbClr val="FF0000"/>
                  </a:solidFill>
                  <a:latin typeface="+mj-lt"/>
                </a:rPr>
                <a:t>- Tiếng mưa rơi xuống mái hiên như tiếng ếch kêu.</a:t>
              </a:r>
            </a:p>
            <a:p>
              <a:br>
                <a:rPr lang="vi-VN" dirty="0">
                  <a:solidFill>
                    <a:srgbClr val="000000"/>
                  </a:solidFill>
                  <a:latin typeface="+mj-lt"/>
                </a:rPr>
              </a:br>
              <a:br>
                <a:rPr lang="vi-VN" dirty="0">
                  <a:solidFill>
                    <a:srgbClr val="000000"/>
                  </a:solidFill>
                  <a:latin typeface="+mj-lt"/>
                </a:rPr>
              </a:br>
              <a:endParaRPr lang="en-US" dirty="0">
                <a:latin typeface="+mj-lt"/>
              </a:endParaRPr>
            </a:p>
          </p:txBody>
        </p:sp>
      </p:grpSp>
      <p:sp>
        <p:nvSpPr>
          <p:cNvPr id="9" name="TextBox 8">
            <a:extLst>
              <a:ext uri="{FF2B5EF4-FFF2-40B4-BE49-F238E27FC236}">
                <a16:creationId xmlns:a16="http://schemas.microsoft.com/office/drawing/2014/main" id="{F0533DFC-0C6E-04C6-7068-778D4398D089}"/>
              </a:ext>
            </a:extLst>
          </p:cNvPr>
          <p:cNvSpPr txBox="1"/>
          <p:nvPr/>
        </p:nvSpPr>
        <p:spPr>
          <a:xfrm>
            <a:off x="6324600" y="1050905"/>
            <a:ext cx="5148292" cy="1920895"/>
          </a:xfrm>
          <a:prstGeom prst="cloud">
            <a:avLst/>
          </a:prstGeom>
          <a:solidFill>
            <a:schemeClr val="accent6">
              <a:lumMod val="20000"/>
              <a:lumOff val="80000"/>
            </a:schemeClr>
          </a:solidFill>
          <a:ln w="28575">
            <a:solidFill>
              <a:srgbClr val="C00000"/>
            </a:solidFill>
            <a:prstDash val="sysDash"/>
          </a:ln>
        </p:spPr>
        <p:txBody>
          <a:bodyPr wrap="square">
            <a:spAutoFit/>
          </a:bodyPr>
          <a:lstStyle/>
          <a:p>
            <a:r>
              <a:rPr lang="en-US" sz="2800" dirty="0">
                <a:solidFill>
                  <a:srgbClr val="FF0000"/>
                </a:solidFill>
                <a:latin typeface="+mj-lt"/>
              </a:rPr>
              <a:t>	</a:t>
            </a:r>
            <a:r>
              <a:rPr lang="en-US" sz="2400" dirty="0" err="1">
                <a:solidFill>
                  <a:srgbClr val="002060"/>
                </a:solidFill>
                <a:latin typeface="+mj-lt"/>
              </a:rPr>
              <a:t>Em</a:t>
            </a:r>
            <a:r>
              <a:rPr lang="en-US" sz="2400" dirty="0">
                <a:solidFill>
                  <a:srgbClr val="002060"/>
                </a:solidFill>
                <a:latin typeface="+mj-lt"/>
              </a:rPr>
              <a:t> </a:t>
            </a:r>
            <a:r>
              <a:rPr lang="en-US" sz="2400" dirty="0" err="1">
                <a:solidFill>
                  <a:srgbClr val="002060"/>
                </a:solidFill>
                <a:latin typeface="+mj-lt"/>
              </a:rPr>
              <a:t>dựa</a:t>
            </a:r>
            <a:r>
              <a:rPr lang="en-US" sz="2400" dirty="0">
                <a:solidFill>
                  <a:srgbClr val="002060"/>
                </a:solidFill>
                <a:latin typeface="+mj-lt"/>
              </a:rPr>
              <a:t> </a:t>
            </a:r>
            <a:r>
              <a:rPr lang="en-US" sz="2400" dirty="0" err="1">
                <a:solidFill>
                  <a:srgbClr val="002060"/>
                </a:solidFill>
                <a:latin typeface="+mj-lt"/>
              </a:rPr>
              <a:t>vào</a:t>
            </a:r>
            <a:r>
              <a:rPr lang="en-US" sz="2400" dirty="0">
                <a:solidFill>
                  <a:srgbClr val="002060"/>
                </a:solidFill>
                <a:latin typeface="+mj-lt"/>
              </a:rPr>
              <a:t> 2 </a:t>
            </a:r>
            <a:r>
              <a:rPr lang="en-US" sz="2400" dirty="0" err="1">
                <a:solidFill>
                  <a:srgbClr val="002060"/>
                </a:solidFill>
                <a:latin typeface="+mj-lt"/>
              </a:rPr>
              <a:t>câu</a:t>
            </a:r>
            <a:r>
              <a:rPr lang="en-US" sz="2400" dirty="0">
                <a:solidFill>
                  <a:srgbClr val="002060"/>
                </a:solidFill>
                <a:latin typeface="+mj-lt"/>
              </a:rPr>
              <a:t> ở </a:t>
            </a:r>
            <a:r>
              <a:rPr lang="en-US" sz="2400" dirty="0" err="1">
                <a:solidFill>
                  <a:srgbClr val="002060"/>
                </a:solidFill>
                <a:latin typeface="+mj-lt"/>
              </a:rPr>
              <a:t>bài</a:t>
            </a:r>
            <a:r>
              <a:rPr lang="en-US" sz="2400" dirty="0">
                <a:solidFill>
                  <a:srgbClr val="002060"/>
                </a:solidFill>
                <a:latin typeface="+mj-lt"/>
              </a:rPr>
              <a:t> </a:t>
            </a:r>
            <a:r>
              <a:rPr lang="en-US" sz="2400" dirty="0" err="1">
                <a:solidFill>
                  <a:srgbClr val="002060"/>
                </a:solidFill>
                <a:latin typeface="+mj-lt"/>
              </a:rPr>
              <a:t>tập</a:t>
            </a:r>
            <a:r>
              <a:rPr lang="en-US" sz="2400" dirty="0">
                <a:solidFill>
                  <a:srgbClr val="002060"/>
                </a:solidFill>
                <a:latin typeface="+mj-lt"/>
              </a:rPr>
              <a:t> </a:t>
            </a:r>
            <a:r>
              <a:rPr lang="en-US" sz="2400" dirty="0" err="1">
                <a:solidFill>
                  <a:srgbClr val="002060"/>
                </a:solidFill>
                <a:latin typeface="+mj-lt"/>
              </a:rPr>
              <a:t>trên</a:t>
            </a:r>
            <a:r>
              <a:rPr lang="en-US" sz="2400" dirty="0">
                <a:solidFill>
                  <a:srgbClr val="002060"/>
                </a:solidFill>
                <a:latin typeface="+mj-lt"/>
              </a:rPr>
              <a:t> </a:t>
            </a:r>
            <a:r>
              <a:rPr lang="en-US" sz="2400" dirty="0" err="1">
                <a:solidFill>
                  <a:srgbClr val="002060"/>
                </a:solidFill>
                <a:latin typeface="+mj-lt"/>
              </a:rPr>
              <a:t>để</a:t>
            </a:r>
            <a:r>
              <a:rPr lang="en-US" sz="2400" dirty="0">
                <a:solidFill>
                  <a:srgbClr val="002060"/>
                </a:solidFill>
                <a:latin typeface="+mj-lt"/>
              </a:rPr>
              <a:t> </a:t>
            </a:r>
            <a:r>
              <a:rPr lang="en-US" sz="2400" dirty="0" err="1">
                <a:solidFill>
                  <a:srgbClr val="002060"/>
                </a:solidFill>
                <a:latin typeface="+mj-lt"/>
              </a:rPr>
              <a:t>đặt</a:t>
            </a:r>
            <a:r>
              <a:rPr lang="en-US" sz="2400" dirty="0">
                <a:solidFill>
                  <a:srgbClr val="002060"/>
                </a:solidFill>
                <a:latin typeface="+mj-lt"/>
              </a:rPr>
              <a:t> </a:t>
            </a:r>
            <a:r>
              <a:rPr lang="en-US" sz="2400" dirty="0" err="1">
                <a:solidFill>
                  <a:srgbClr val="002060"/>
                </a:solidFill>
                <a:latin typeface="+mj-lt"/>
              </a:rPr>
              <a:t>câu</a:t>
            </a:r>
            <a:r>
              <a:rPr lang="en-US" sz="2400" dirty="0">
                <a:solidFill>
                  <a:srgbClr val="002060"/>
                </a:solidFill>
                <a:latin typeface="+mj-lt"/>
              </a:rPr>
              <a:t> </a:t>
            </a:r>
            <a:r>
              <a:rPr lang="en-US" sz="2400" dirty="0" err="1">
                <a:solidFill>
                  <a:srgbClr val="002060"/>
                </a:solidFill>
                <a:latin typeface="+mj-lt"/>
              </a:rPr>
              <a:t>phù</a:t>
            </a:r>
            <a:r>
              <a:rPr lang="en-US" sz="2400" dirty="0">
                <a:solidFill>
                  <a:srgbClr val="002060"/>
                </a:solidFill>
                <a:latin typeface="+mj-lt"/>
              </a:rPr>
              <a:t> </a:t>
            </a:r>
            <a:r>
              <a:rPr lang="en-US" sz="2400" dirty="0" err="1">
                <a:solidFill>
                  <a:srgbClr val="002060"/>
                </a:solidFill>
                <a:latin typeface="+mj-lt"/>
              </a:rPr>
              <a:t>hợp</a:t>
            </a:r>
            <a:r>
              <a:rPr lang="en-US" sz="2400" dirty="0">
                <a:solidFill>
                  <a:srgbClr val="002060"/>
                </a:solidFill>
                <a:latin typeface="+mj-lt"/>
              </a:rPr>
              <a:t>.</a:t>
            </a:r>
            <a:endParaRPr lang="en-US" sz="2400" dirty="0">
              <a:solidFill>
                <a:srgbClr val="FF0000"/>
              </a:solidFill>
              <a:latin typeface="+mj-lt"/>
            </a:endParaRPr>
          </a:p>
        </p:txBody>
      </p:sp>
      <p:pic>
        <p:nvPicPr>
          <p:cNvPr id="14" name="Picture 13"/>
          <p:cNvPicPr>
            <a:picLocks noChangeAspect="1"/>
          </p:cNvPicPr>
          <p:nvPr/>
        </p:nvPicPr>
        <p:blipFill>
          <a:blip r:embed="rId7"/>
          <a:stretch>
            <a:fillRect/>
          </a:stretch>
        </p:blipFill>
        <p:spPr>
          <a:xfrm>
            <a:off x="110693" y="110030"/>
            <a:ext cx="971686" cy="733527"/>
          </a:xfrm>
          <a:prstGeom prst="ellipse">
            <a:avLst/>
          </a:prstGeom>
        </p:spPr>
      </p:pic>
    </p:spTree>
    <p:extLst>
      <p:ext uri="{BB962C8B-B14F-4D97-AF65-F5344CB8AC3E}">
        <p14:creationId xmlns:p14="http://schemas.microsoft.com/office/powerpoint/2010/main" val="10917154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1" y="762000"/>
            <a:ext cx="11125200" cy="4832092"/>
          </a:xfrm>
          <a:prstGeom prst="rect">
            <a:avLst/>
          </a:prstGeom>
          <a:noFill/>
          <a:ln>
            <a:noFill/>
          </a:ln>
          <a:effectLst/>
        </p:spPr>
        <p:txBody>
          <a:bodyPr wrap="square">
            <a:spAutoFit/>
          </a:bodyPr>
          <a:lstStyle/>
          <a:p>
            <a:pPr algn="ctr"/>
            <a:r>
              <a:rPr 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sz="2400" b="1" spc="-133" dirty="0">
                <a:solidFill>
                  <a:srgbClr val="FF0000"/>
                </a:solidFill>
                <a:latin typeface="Times New Roman" panose="02020603050405020304" pitchFamily="18" charset="0"/>
                <a:cs typeface="Times New Roman" panose="02020603050405020304" pitchFamily="18" charset="0"/>
              </a:rPr>
              <a:t>CÂY BÚT THẦN</a:t>
            </a:r>
            <a:endParaRPr lang="en-US" sz="2400" dirty="0">
              <a:solidFill>
                <a:schemeClr val="tx2">
                  <a:lumMod val="50000"/>
                </a:schemeClr>
              </a:solidFill>
              <a:latin typeface="Times New Roman" panose="02020603050405020304" pitchFamily="18" charset="0"/>
              <a:cs typeface="Times New Roman" panose="02020603050405020304" pitchFamily="18" charset="0"/>
            </a:endParaRPr>
          </a:p>
          <a:p>
            <a:r>
              <a:rPr lang="en-US" sz="2400" dirty="0">
                <a:solidFill>
                  <a:schemeClr val="tx2">
                    <a:lumMod val="50000"/>
                  </a:schemeClr>
                </a:solidFill>
                <a:latin typeface="Times New Roman" panose="02020603050405020304" pitchFamily="18" charset="0"/>
                <a:cs typeface="Times New Roman" panose="02020603050405020304" pitchFamily="18" charset="0"/>
              </a:rPr>
              <a:t>	</a:t>
            </a:r>
            <a:r>
              <a:rPr lang="vi-VN" sz="2000" dirty="0">
                <a:solidFill>
                  <a:srgbClr val="008000"/>
                </a:solidFill>
                <a:latin typeface="Times New Roman" panose="02020603050405020304" pitchFamily="18" charset="0"/>
                <a:cs typeface="Times New Roman" panose="02020603050405020304" pitchFamily="18"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a:p>
            <a:r>
              <a:rPr lang="en-US" sz="2000" dirty="0">
                <a:solidFill>
                  <a:srgbClr val="008000"/>
                </a:solidFill>
                <a:latin typeface="Times New Roman" panose="02020603050405020304" pitchFamily="18" charset="0"/>
                <a:cs typeface="Times New Roman" panose="02020603050405020304" pitchFamily="18" charset="0"/>
              </a:rPr>
              <a:t>	</a:t>
            </a:r>
            <a:r>
              <a:rPr lang="vi-VN" sz="2000" dirty="0">
                <a:solidFill>
                  <a:srgbClr val="008000"/>
                </a:solidFill>
                <a:latin typeface="Times New Roman" panose="02020603050405020304" pitchFamily="18" charset="0"/>
                <a:cs typeface="Times New Roman" panose="02020603050405020304" pitchFamily="18" charset="0"/>
              </a:rPr>
              <a:t>Một đêm, Mã Lương mơ thấy một cụ già tóc bạc phơ đưa cho em cây bút sáng lấp lánh. Em reo lên: “Cây bút đẹp quá! Cháu cảm ơn ông!”. Tỉnh dậy, Mã Lương thấy cây bút vẫn trong tay mình.</a:t>
            </a:r>
          </a:p>
          <a:p>
            <a:r>
              <a:rPr lang="en-US" sz="2000" dirty="0">
                <a:solidFill>
                  <a:srgbClr val="008000"/>
                </a:solidFill>
                <a:latin typeface="Times New Roman" panose="02020603050405020304" pitchFamily="18" charset="0"/>
                <a:cs typeface="Times New Roman" panose="02020603050405020304" pitchFamily="18" charset="0"/>
              </a:rPr>
              <a:t>	</a:t>
            </a:r>
            <a:r>
              <a:rPr lang="vi-VN" sz="2000" dirty="0">
                <a:solidFill>
                  <a:srgbClr val="008000"/>
                </a:solidFill>
                <a:latin typeface="Times New Roman" panose="02020603050405020304" pitchFamily="18" charset="0"/>
                <a:cs typeface="Times New Roman" panose="02020603050405020304" pitchFamily="18" charset="0"/>
              </a:rPr>
              <a:t>Mã Lương vẽ một con chim, chim tung cánh bat; vẽ một con cá, cá vẫy đuôi trường xuống sông,… Mã Lương liền dùng bút thần vẽ cho người nghèo trong làng. Nhà nào không có cày, em vẽ cho cày. Nhà nào không có cuốc, em vẽ cho cuốc,...</a:t>
            </a:r>
          </a:p>
          <a:p>
            <a:r>
              <a:rPr lang="en-US" sz="2000" dirty="0">
                <a:solidFill>
                  <a:srgbClr val="008000"/>
                </a:solidFill>
                <a:latin typeface="Times New Roman" panose="02020603050405020304" pitchFamily="18" charset="0"/>
                <a:cs typeface="Times New Roman" panose="02020603050405020304" pitchFamily="18" charset="0"/>
              </a:rPr>
              <a:t>	</a:t>
            </a:r>
            <a:r>
              <a:rPr lang="vi-VN" sz="2000" dirty="0">
                <a:solidFill>
                  <a:srgbClr val="008000"/>
                </a:solidFill>
                <a:latin typeface="Times New Roman" panose="02020603050405020304" pitchFamily="18" charset="0"/>
                <a:cs typeface="Times New Roman" panose="02020603050405020304" pitchFamily="18"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a:p>
            <a:r>
              <a:rPr lang="en-US" sz="2000" dirty="0">
                <a:solidFill>
                  <a:srgbClr val="008000"/>
                </a:solidFill>
                <a:latin typeface="Times New Roman" panose="02020603050405020304" pitchFamily="18" charset="0"/>
                <a:cs typeface="Times New Roman" panose="02020603050405020304" pitchFamily="18" charset="0"/>
              </a:rPr>
              <a:t>	</a:t>
            </a:r>
            <a:r>
              <a:rPr lang="vi-VN" sz="2000" dirty="0">
                <a:solidFill>
                  <a:srgbClr val="008000"/>
                </a:solidFill>
                <a:latin typeface="Times New Roman" panose="02020603050405020304" pitchFamily="18" charset="0"/>
                <a:cs typeface="Times New Roman" panose="02020603050405020304" pitchFamily="18" charset="0"/>
              </a:rPr>
              <a:t>Phú ông sai đầy tớ xông vào cướp bút thần. Nhưng Mã Lương đã vượt ra ngoài bằng chiếc thang vẽ trên tường. Rồi Mã Lương vẽ một con ngựa, đi khắp đó đây giúp đỡ người nghèo khổ.</a:t>
            </a:r>
          </a:p>
          <a:p>
            <a:pPr algn="r"/>
            <a:r>
              <a:rPr lang="vi-VN" sz="2000" dirty="0">
                <a:solidFill>
                  <a:srgbClr val="008000"/>
                </a:solidFill>
                <a:latin typeface="Times New Roman" panose="02020603050405020304" pitchFamily="18" charset="0"/>
                <a:cs typeface="Times New Roman" panose="02020603050405020304" pitchFamily="18" charset="0"/>
              </a:rPr>
              <a:t>(Theo Truyện cổ tích Trung Quốc)</a:t>
            </a:r>
          </a:p>
        </p:txBody>
      </p:sp>
      <p:pic>
        <p:nvPicPr>
          <p:cNvPr id="3" name="Picture 2">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ellipse">
            <a:avLst/>
          </a:prstGeom>
        </p:spPr>
      </p:pic>
    </p:spTree>
    <p:extLst>
      <p:ext uri="{BB962C8B-B14F-4D97-AF65-F5344CB8AC3E}">
        <p14:creationId xmlns:p14="http://schemas.microsoft.com/office/powerpoint/2010/main" val="35775184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32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lang="en-US" sz="5400" dirty="0" err="1">
                <a:solidFill>
                  <a:srgbClr val="F92D67"/>
                </a:solidFill>
                <a:latin typeface="Times New Roman" panose="02020603050405020304" pitchFamily="18" charset="0"/>
                <a:cs typeface="Times New Roman" panose="02020603050405020304" pitchFamily="18" charset="0"/>
              </a:rPr>
              <a:t>Luyện</a:t>
            </a:r>
            <a:r>
              <a:rPr lang="en-US" sz="5400" dirty="0">
                <a:solidFill>
                  <a:srgbClr val="F92D67"/>
                </a:solidFill>
                <a:latin typeface="Times New Roman" panose="02020603050405020304" pitchFamily="18" charset="0"/>
                <a:cs typeface="Times New Roman" panose="02020603050405020304" pitchFamily="18" charset="0"/>
              </a:rPr>
              <a:t> </a:t>
            </a:r>
            <a:r>
              <a:rPr lang="en-US" sz="5400" dirty="0" err="1">
                <a:solidFill>
                  <a:srgbClr val="F92D67"/>
                </a:solidFill>
                <a:latin typeface="Times New Roman" panose="02020603050405020304" pitchFamily="18" charset="0"/>
                <a:cs typeface="Times New Roman" panose="02020603050405020304" pitchFamily="18" charset="0"/>
              </a:rPr>
              <a:t>viết</a:t>
            </a:r>
            <a:r>
              <a:rPr lang="en-US" sz="5400" dirty="0">
                <a:solidFill>
                  <a:srgbClr val="F92D67"/>
                </a:solidFill>
                <a:latin typeface="Times New Roman" panose="02020603050405020304" pitchFamily="18" charset="0"/>
                <a:cs typeface="Times New Roman" panose="02020603050405020304" pitchFamily="18" charset="0"/>
              </a:rPr>
              <a:t> </a:t>
            </a:r>
            <a:r>
              <a:rPr lang="en-US" sz="5400" dirty="0" err="1">
                <a:solidFill>
                  <a:srgbClr val="F92D67"/>
                </a:solidFill>
                <a:latin typeface="Times New Roman" panose="02020603050405020304" pitchFamily="18" charset="0"/>
                <a:cs typeface="Times New Roman" panose="02020603050405020304" pitchFamily="18" charset="0"/>
              </a:rPr>
              <a:t>đoạn</a:t>
            </a:r>
            <a:endParaRPr kumimoji="0" lang="en-US" sz="5400" b="0" i="0" u="none" strike="noStrike" kern="1200" cap="none" spc="0" normalizeH="0" baseline="0" noProof="0" dirty="0">
              <a:ln>
                <a:noFill/>
              </a:ln>
              <a:solidFill>
                <a:srgbClr val="F92D67"/>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3804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sp>
        <p:nvSpPr>
          <p:cNvPr id="6" name="Rectangle 5"/>
          <p:cNvSpPr/>
          <p:nvPr/>
        </p:nvSpPr>
        <p:spPr>
          <a:xfrm>
            <a:off x="1038873" y="533400"/>
            <a:ext cx="9781527" cy="461665"/>
          </a:xfrm>
          <a:prstGeom prst="rect">
            <a:avLst/>
          </a:prstGeom>
        </p:spPr>
        <p:txBody>
          <a:bodyPr wrap="square">
            <a:spAutoFit/>
          </a:bodyPr>
          <a:lstStyle/>
          <a:p>
            <a:r>
              <a:rPr lang="vi-VN" sz="2400" b="1" dirty="0">
                <a:solidFill>
                  <a:srgbClr val="008000"/>
                </a:solidFill>
                <a:latin typeface="+mj-lt"/>
              </a:rPr>
              <a:t>Câu </a:t>
            </a:r>
            <a:r>
              <a:rPr lang="en-US" sz="2400" b="1" dirty="0">
                <a:solidFill>
                  <a:srgbClr val="008000"/>
                </a:solidFill>
                <a:latin typeface="+mj-lt"/>
              </a:rPr>
              <a:t>1: </a:t>
            </a:r>
            <a:r>
              <a:rPr lang="vi-VN" sz="2400" b="1" dirty="0">
                <a:solidFill>
                  <a:srgbClr val="008000"/>
                </a:solidFill>
                <a:latin typeface="+mj-lt"/>
              </a:rPr>
              <a:t>Viết thư cho bạn (hoặc cho người thân) ở xa</a:t>
            </a:r>
            <a:endParaRPr lang="vi-VN" sz="2400" dirty="0">
              <a:solidFill>
                <a:srgbClr val="008000"/>
              </a:solidFill>
              <a:latin typeface="+mj-lt"/>
            </a:endParaRPr>
          </a:p>
        </p:txBody>
      </p:sp>
      <p:pic>
        <p:nvPicPr>
          <p:cNvPr id="14" name="Picture 13"/>
          <p:cNvPicPr>
            <a:picLocks noChangeAspect="1"/>
          </p:cNvPicPr>
          <p:nvPr/>
        </p:nvPicPr>
        <p:blipFill>
          <a:blip r:embed="rId6"/>
          <a:stretch>
            <a:fillRect/>
          </a:stretch>
        </p:blipFill>
        <p:spPr>
          <a:xfrm>
            <a:off x="5670430" y="1339828"/>
            <a:ext cx="3947901" cy="5022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Rounded Rectangular Callout 14"/>
          <p:cNvSpPr/>
          <p:nvPr/>
        </p:nvSpPr>
        <p:spPr>
          <a:xfrm>
            <a:off x="1447800" y="2078920"/>
            <a:ext cx="3360541" cy="1123712"/>
          </a:xfrm>
          <a:prstGeom prst="wedgeRoundRectCallout">
            <a:avLst>
              <a:gd name="adj1" fmla="val 63683"/>
              <a:gd name="adj2" fmla="val 95789"/>
              <a:gd name="adj3" fmla="val 16667"/>
            </a:avLst>
          </a:prstGeom>
          <a:ln w="28575">
            <a:solidFill>
              <a:srgbClr val="0070C0"/>
            </a:solidFill>
          </a:ln>
        </p:spPr>
        <p:txBody>
          <a:bodyPr wrap="square">
            <a:spAutoFit/>
          </a:bodyPr>
          <a:lstStyle/>
          <a:p>
            <a:r>
              <a:rPr lang="vi-VN" sz="2000" dirty="0">
                <a:solidFill>
                  <a:srgbClr val="002060"/>
                </a:solidFill>
                <a:latin typeface="+mj-lt"/>
              </a:rPr>
              <a:t>Em dựa vào gợi ý để viết thư cho người than hoặc bạn đang ở xa.</a:t>
            </a:r>
            <a:endParaRPr lang="en-US" sz="2000" dirty="0">
              <a:latin typeface="+mj-lt"/>
            </a:endParaRPr>
          </a:p>
        </p:txBody>
      </p:sp>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7"/>
          <a:stretch>
            <a:fillRect/>
          </a:stretch>
        </p:blipFill>
        <p:spPr>
          <a:xfrm>
            <a:off x="0" y="32392"/>
            <a:ext cx="914400" cy="1135781"/>
          </a:xfrm>
          <a:prstGeom prst="ellipse">
            <a:avLst/>
          </a:prstGeom>
        </p:spPr>
      </p:pic>
    </p:spTree>
    <p:extLst>
      <p:ext uri="{BB962C8B-B14F-4D97-AF65-F5344CB8AC3E}">
        <p14:creationId xmlns:p14="http://schemas.microsoft.com/office/powerpoint/2010/main" val="31727885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6"/>
          <a:stretch>
            <a:fillRect/>
          </a:stretch>
        </p:blipFill>
        <p:spPr>
          <a:xfrm>
            <a:off x="0" y="32392"/>
            <a:ext cx="914400" cy="1135781"/>
          </a:xfrm>
          <a:prstGeom prst="ellipse">
            <a:avLst/>
          </a:prstGeom>
        </p:spPr>
      </p:pic>
      <p:grpSp>
        <p:nvGrpSpPr>
          <p:cNvPr id="20" name="Group 19"/>
          <p:cNvGrpSpPr/>
          <p:nvPr/>
        </p:nvGrpSpPr>
        <p:grpSpPr>
          <a:xfrm>
            <a:off x="6088620" y="593354"/>
            <a:ext cx="3810000" cy="5095210"/>
            <a:chOff x="3900487" y="1294407"/>
            <a:chExt cx="3871913" cy="4930180"/>
          </a:xfrm>
        </p:grpSpPr>
        <p:pic>
          <p:nvPicPr>
            <p:cNvPr id="21" name="Picture 20"/>
            <p:cNvPicPr>
              <a:picLocks noChangeAspect="1"/>
            </p:cNvPicPr>
            <p:nvPr/>
          </p:nvPicPr>
          <p:blipFill>
            <a:blip r:embed="rId7"/>
            <a:stretch>
              <a:fillRect/>
            </a:stretch>
          </p:blipFill>
          <p:spPr>
            <a:xfrm>
              <a:off x="3900487" y="1294407"/>
              <a:ext cx="3871913" cy="4930180"/>
            </a:xfrm>
            <a:prstGeom prst="rect">
              <a:avLst/>
            </a:prstGeom>
          </p:spPr>
        </p:pic>
        <p:pic>
          <p:nvPicPr>
            <p:cNvPr id="22" name="Picture 21"/>
            <p:cNvPicPr>
              <a:picLocks noChangeAspect="1"/>
            </p:cNvPicPr>
            <p:nvPr/>
          </p:nvPicPr>
          <p:blipFill>
            <a:blip r:embed="rId8"/>
            <a:stretch>
              <a:fillRect/>
            </a:stretch>
          </p:blipFill>
          <p:spPr>
            <a:xfrm>
              <a:off x="4343400" y="1828800"/>
              <a:ext cx="2950533" cy="3581400"/>
            </a:xfrm>
            <a:prstGeom prst="rect">
              <a:avLst/>
            </a:prstGeom>
          </p:spPr>
        </p:pic>
      </p:grpSp>
      <p:grpSp>
        <p:nvGrpSpPr>
          <p:cNvPr id="23" name="Group 22"/>
          <p:cNvGrpSpPr/>
          <p:nvPr/>
        </p:nvGrpSpPr>
        <p:grpSpPr>
          <a:xfrm>
            <a:off x="1703826" y="593354"/>
            <a:ext cx="4038600" cy="5006380"/>
            <a:chOff x="7391400" y="927030"/>
            <a:chExt cx="4038600" cy="5006380"/>
          </a:xfrm>
        </p:grpSpPr>
        <p:pic>
          <p:nvPicPr>
            <p:cNvPr id="24" name="Picture 23"/>
            <p:cNvPicPr>
              <a:picLocks noChangeAspect="1"/>
            </p:cNvPicPr>
            <p:nvPr/>
          </p:nvPicPr>
          <p:blipFill>
            <a:blip r:embed="rId7"/>
            <a:stretch>
              <a:fillRect/>
            </a:stretch>
          </p:blipFill>
          <p:spPr>
            <a:xfrm>
              <a:off x="7391400" y="927030"/>
              <a:ext cx="4038600" cy="5006380"/>
            </a:xfrm>
            <a:prstGeom prst="rect">
              <a:avLst/>
            </a:prstGeom>
          </p:spPr>
        </p:pic>
        <p:pic>
          <p:nvPicPr>
            <p:cNvPr id="25" name="Picture 24"/>
            <p:cNvPicPr>
              <a:picLocks noChangeAspect="1"/>
            </p:cNvPicPr>
            <p:nvPr/>
          </p:nvPicPr>
          <p:blipFill>
            <a:blip r:embed="rId9"/>
            <a:stretch>
              <a:fillRect/>
            </a:stretch>
          </p:blipFill>
          <p:spPr>
            <a:xfrm>
              <a:off x="7772400" y="1532225"/>
              <a:ext cx="3124200" cy="3801775"/>
            </a:xfrm>
            <a:prstGeom prst="rect">
              <a:avLst/>
            </a:prstGeom>
          </p:spPr>
        </p:pic>
      </p:grpSp>
    </p:spTree>
    <p:extLst>
      <p:ext uri="{BB962C8B-B14F-4D97-AF65-F5344CB8AC3E}">
        <p14:creationId xmlns:p14="http://schemas.microsoft.com/office/powerpoint/2010/main" val="12793535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6"/>
          <a:stretch>
            <a:fillRect/>
          </a:stretch>
        </p:blipFill>
        <p:spPr>
          <a:xfrm>
            <a:off x="0" y="32392"/>
            <a:ext cx="914400" cy="1135781"/>
          </a:xfrm>
          <a:prstGeom prst="ellipse">
            <a:avLst/>
          </a:prstGeom>
        </p:spPr>
      </p:pic>
      <p:sp>
        <p:nvSpPr>
          <p:cNvPr id="2" name="Rectangle 1"/>
          <p:cNvSpPr/>
          <p:nvPr/>
        </p:nvSpPr>
        <p:spPr>
          <a:xfrm>
            <a:off x="1143000" y="600282"/>
            <a:ext cx="4067973" cy="461665"/>
          </a:xfrm>
          <a:prstGeom prst="rect">
            <a:avLst/>
          </a:prstGeom>
        </p:spPr>
        <p:txBody>
          <a:bodyPr wrap="none">
            <a:spAutoFit/>
          </a:bodyPr>
          <a:lstStyle/>
          <a:p>
            <a:r>
              <a:rPr lang="vi-VN" sz="2400" b="1" dirty="0">
                <a:solidFill>
                  <a:srgbClr val="008000"/>
                </a:solidFill>
                <a:latin typeface="+mj-lt"/>
              </a:rPr>
              <a:t>Câu </a:t>
            </a:r>
            <a:r>
              <a:rPr lang="en-US" sz="2400" b="1" dirty="0">
                <a:solidFill>
                  <a:srgbClr val="008000"/>
                </a:solidFill>
                <a:latin typeface="+mj-lt"/>
              </a:rPr>
              <a:t>2: </a:t>
            </a:r>
            <a:r>
              <a:rPr lang="vi-VN" sz="2400" b="1" dirty="0">
                <a:solidFill>
                  <a:srgbClr val="008000"/>
                </a:solidFill>
                <a:latin typeface="+mj-lt"/>
              </a:rPr>
              <a:t>Tập viết phòng bì thư.</a:t>
            </a:r>
            <a:endParaRPr lang="vi-VN" sz="2400" dirty="0">
              <a:solidFill>
                <a:srgbClr val="008000"/>
              </a:solidFill>
              <a:latin typeface="+mj-lt"/>
            </a:endParaRPr>
          </a:p>
        </p:txBody>
      </p:sp>
      <p:pic>
        <p:nvPicPr>
          <p:cNvPr id="7" name="Picture 6"/>
          <p:cNvPicPr>
            <a:picLocks noChangeAspect="1"/>
          </p:cNvPicPr>
          <p:nvPr/>
        </p:nvPicPr>
        <p:blipFill>
          <a:blip r:embed="rId7"/>
          <a:stretch>
            <a:fillRect/>
          </a:stretch>
        </p:blipFill>
        <p:spPr>
          <a:xfrm>
            <a:off x="2286000" y="1533824"/>
            <a:ext cx="7395137" cy="4485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8"/>
          <p:cNvSpPr/>
          <p:nvPr/>
        </p:nvSpPr>
        <p:spPr>
          <a:xfrm>
            <a:off x="1593067" y="1542418"/>
            <a:ext cx="540533" cy="461665"/>
          </a:xfrm>
          <a:prstGeom prst="rect">
            <a:avLst/>
          </a:prstGeom>
        </p:spPr>
        <p:txBody>
          <a:bodyPr wrap="none">
            <a:spAutoFit/>
          </a:bodyPr>
          <a:lstStyle/>
          <a:p>
            <a:r>
              <a:rPr lang="en-US" sz="2400" dirty="0">
                <a:solidFill>
                  <a:srgbClr val="FF0000"/>
                </a:solidFill>
                <a:latin typeface="Nunito Black" pitchFamily="2" charset="0"/>
              </a:rPr>
              <a:t>M:</a:t>
            </a:r>
          </a:p>
        </p:txBody>
      </p:sp>
    </p:spTree>
    <p:extLst>
      <p:ext uri="{BB962C8B-B14F-4D97-AF65-F5344CB8AC3E}">
        <p14:creationId xmlns:p14="http://schemas.microsoft.com/office/powerpoint/2010/main" val="35083171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6"/>
          <a:stretch>
            <a:fillRect/>
          </a:stretch>
        </p:blipFill>
        <p:spPr>
          <a:xfrm>
            <a:off x="0" y="32392"/>
            <a:ext cx="914400" cy="1135781"/>
          </a:xfrm>
          <a:prstGeom prst="ellipse">
            <a:avLst/>
          </a:prstGeom>
        </p:spPr>
      </p:pic>
      <p:sp>
        <p:nvSpPr>
          <p:cNvPr id="2" name="Rectangle 1"/>
          <p:cNvSpPr/>
          <p:nvPr/>
        </p:nvSpPr>
        <p:spPr>
          <a:xfrm>
            <a:off x="1143000" y="600282"/>
            <a:ext cx="4067973" cy="461665"/>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8000"/>
                </a:solidFill>
                <a:effectLst/>
                <a:uLnTx/>
                <a:uFillTx/>
                <a:latin typeface="+mj-lt"/>
                <a:ea typeface="+mn-ea"/>
                <a:cs typeface="+mn-cs"/>
              </a:rPr>
              <a:t>Câu </a:t>
            </a:r>
            <a:r>
              <a:rPr kumimoji="0" lang="en-US" sz="2400" b="1" i="0" u="none" strike="noStrike" kern="1200" cap="none" spc="0" normalizeH="0" baseline="0" noProof="0" dirty="0">
                <a:ln>
                  <a:noFill/>
                </a:ln>
                <a:solidFill>
                  <a:srgbClr val="008000"/>
                </a:solidFill>
                <a:effectLst/>
                <a:uLnTx/>
                <a:uFillTx/>
                <a:latin typeface="+mj-lt"/>
                <a:ea typeface="+mn-ea"/>
                <a:cs typeface="+mn-cs"/>
              </a:rPr>
              <a:t>2: </a:t>
            </a:r>
            <a:r>
              <a:rPr kumimoji="0" lang="vi-VN" sz="2400" b="1" i="0" u="none" strike="noStrike" kern="1200" cap="none" spc="0" normalizeH="0" baseline="0" noProof="0" dirty="0">
                <a:ln>
                  <a:noFill/>
                </a:ln>
                <a:solidFill>
                  <a:srgbClr val="008000"/>
                </a:solidFill>
                <a:effectLst/>
                <a:uLnTx/>
                <a:uFillTx/>
                <a:latin typeface="+mj-lt"/>
                <a:ea typeface="+mn-ea"/>
                <a:cs typeface="+mn-cs"/>
              </a:rPr>
              <a:t>Tập viết phòng bì thư.</a:t>
            </a:r>
            <a:endParaRPr kumimoji="0" lang="vi-VN" sz="2400" b="0" i="0" u="none" strike="noStrike" kern="1200" cap="none" spc="0" normalizeH="0" baseline="0" noProof="0" dirty="0">
              <a:ln>
                <a:noFill/>
              </a:ln>
              <a:solidFill>
                <a:srgbClr val="008000"/>
              </a:solidFill>
              <a:effectLst/>
              <a:uLnTx/>
              <a:uFillTx/>
              <a:latin typeface="+mj-lt"/>
              <a:ea typeface="+mn-ea"/>
              <a:cs typeface="+mn-cs"/>
            </a:endParaRPr>
          </a:p>
        </p:txBody>
      </p:sp>
      <p:sp>
        <p:nvSpPr>
          <p:cNvPr id="9" name="Rectangle 8"/>
          <p:cNvSpPr/>
          <p:nvPr/>
        </p:nvSpPr>
        <p:spPr>
          <a:xfrm>
            <a:off x="1593067" y="1542418"/>
            <a:ext cx="540533" cy="461665"/>
          </a:xfrm>
          <a:prstGeom prst="rect">
            <a:avLst/>
          </a:prstGeom>
        </p:spPr>
        <p:txBody>
          <a:bodyPr wrap="non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Nunito Black" pitchFamily="2" charset="0"/>
                <a:ea typeface="+mn-ea"/>
                <a:cs typeface="+mn-cs"/>
              </a:rPr>
              <a:t>M:</a:t>
            </a:r>
          </a:p>
        </p:txBody>
      </p:sp>
      <p:pic>
        <p:nvPicPr>
          <p:cNvPr id="8" name="Picture 7"/>
          <p:cNvPicPr>
            <a:picLocks noChangeAspect="1"/>
          </p:cNvPicPr>
          <p:nvPr/>
        </p:nvPicPr>
        <p:blipFill>
          <a:blip r:embed="rId7"/>
          <a:stretch>
            <a:fillRect/>
          </a:stretch>
        </p:blipFill>
        <p:spPr>
          <a:xfrm>
            <a:off x="2186553" y="1392423"/>
            <a:ext cx="7719447" cy="4608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72211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pic>
        <p:nvPicPr>
          <p:cNvPr id="16" name="Picture 15">
            <a:extLst>
              <a:ext uri="{FF2B5EF4-FFF2-40B4-BE49-F238E27FC236}">
                <a16:creationId xmlns:a16="http://schemas.microsoft.com/office/drawing/2014/main" id="{8D812ED2-D734-E697-289E-2E5897E49ABC}"/>
              </a:ext>
            </a:extLst>
          </p:cNvPr>
          <p:cNvPicPr>
            <a:picLocks noChangeAspect="1"/>
          </p:cNvPicPr>
          <p:nvPr/>
        </p:nvPicPr>
        <p:blipFill>
          <a:blip r:embed="rId6"/>
          <a:stretch>
            <a:fillRect/>
          </a:stretch>
        </p:blipFill>
        <p:spPr>
          <a:xfrm>
            <a:off x="0" y="32392"/>
            <a:ext cx="914400" cy="1135781"/>
          </a:xfrm>
          <a:prstGeom prst="ellipse">
            <a:avLst/>
          </a:prstGeom>
        </p:spPr>
      </p:pic>
      <p:sp>
        <p:nvSpPr>
          <p:cNvPr id="10" name="TextBox 9">
            <a:extLst>
              <a:ext uri="{FF2B5EF4-FFF2-40B4-BE49-F238E27FC236}">
                <a16:creationId xmlns:a16="http://schemas.microsoft.com/office/drawing/2014/main" id="{7CCD22EC-874E-9810-7272-0254E6F7D431}"/>
              </a:ext>
            </a:extLst>
          </p:cNvPr>
          <p:cNvSpPr txBox="1"/>
          <p:nvPr/>
        </p:nvSpPr>
        <p:spPr>
          <a:xfrm>
            <a:off x="1052728" y="533400"/>
            <a:ext cx="9785354" cy="919401"/>
          </a:xfrm>
          <a:prstGeom prst="roundRect">
            <a:avLst/>
          </a:prstGeom>
          <a:noFill/>
          <a:ln w="28575">
            <a:noFill/>
            <a:prstDash val="sysDash"/>
          </a:ln>
        </p:spPr>
        <p:txBody>
          <a:bodyPr wrap="square">
            <a:spAutoFit/>
          </a:bodyPr>
          <a:lstStyle/>
          <a:p>
            <a:r>
              <a:rPr lang="vi-VN" sz="2400" b="1" dirty="0">
                <a:solidFill>
                  <a:srgbClr val="008000"/>
                </a:solidFill>
                <a:latin typeface="+mj-lt"/>
              </a:rPr>
              <a:t>Câu </a:t>
            </a:r>
            <a:r>
              <a:rPr lang="en-US" sz="2400" b="1" dirty="0">
                <a:solidFill>
                  <a:srgbClr val="008000"/>
                </a:solidFill>
                <a:latin typeface="+mj-lt"/>
              </a:rPr>
              <a:t>3: </a:t>
            </a:r>
            <a:r>
              <a:rPr lang="vi-VN" sz="2400" b="1" dirty="0">
                <a:solidFill>
                  <a:srgbClr val="008000"/>
                </a:solidFill>
                <a:latin typeface="+mj-lt"/>
              </a:rPr>
              <a:t>Chia sẻ bức thư của em trong nhóm và nghe góp ý của các bạn để chỉnh sửa.</a:t>
            </a:r>
            <a:endParaRPr lang="vi-VN" sz="2400" dirty="0">
              <a:solidFill>
                <a:srgbClr val="008000"/>
              </a:solidFill>
              <a:latin typeface="+mj-lt"/>
            </a:endParaRPr>
          </a:p>
        </p:txBody>
      </p:sp>
      <p:grpSp>
        <p:nvGrpSpPr>
          <p:cNvPr id="18" name="Group 17"/>
          <p:cNvGrpSpPr/>
          <p:nvPr/>
        </p:nvGrpSpPr>
        <p:grpSpPr>
          <a:xfrm>
            <a:off x="4292285" y="1219200"/>
            <a:ext cx="4038600" cy="5006380"/>
            <a:chOff x="7924800" y="914400"/>
            <a:chExt cx="4038600" cy="5006380"/>
          </a:xfrm>
        </p:grpSpPr>
        <p:pic>
          <p:nvPicPr>
            <p:cNvPr id="19" name="Picture 18"/>
            <p:cNvPicPr>
              <a:picLocks noChangeAspect="1"/>
            </p:cNvPicPr>
            <p:nvPr/>
          </p:nvPicPr>
          <p:blipFill>
            <a:blip r:embed="rId7"/>
            <a:stretch>
              <a:fillRect/>
            </a:stretch>
          </p:blipFill>
          <p:spPr>
            <a:xfrm>
              <a:off x="7924800" y="914400"/>
              <a:ext cx="4038600" cy="5006380"/>
            </a:xfrm>
            <a:prstGeom prst="rect">
              <a:avLst/>
            </a:prstGeom>
          </p:spPr>
        </p:pic>
        <p:pic>
          <p:nvPicPr>
            <p:cNvPr id="20" name="Picture 19"/>
            <p:cNvPicPr>
              <a:picLocks noChangeAspect="1"/>
            </p:cNvPicPr>
            <p:nvPr/>
          </p:nvPicPr>
          <p:blipFill>
            <a:blip r:embed="rId8"/>
            <a:stretch>
              <a:fillRect/>
            </a:stretch>
          </p:blipFill>
          <p:spPr>
            <a:xfrm>
              <a:off x="8382000" y="1447800"/>
              <a:ext cx="3124200" cy="3781953"/>
            </a:xfrm>
            <a:prstGeom prst="rect">
              <a:avLst/>
            </a:prstGeom>
          </p:spPr>
        </p:pic>
      </p:grpSp>
    </p:spTree>
    <p:extLst>
      <p:ext uri="{BB962C8B-B14F-4D97-AF65-F5344CB8AC3E}">
        <p14:creationId xmlns:p14="http://schemas.microsoft.com/office/powerpoint/2010/main" val="374618802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6558111" y="1590866"/>
            <a:ext cx="451280" cy="566676"/>
          </a:xfrm>
          <a:prstGeom prst="rect">
            <a:avLst/>
          </a:prstGeom>
        </p:spPr>
      </p:pic>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0569">
            <a:off x="11014046" y="3269065"/>
            <a:ext cx="451280" cy="5666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150698"/>
            <a:ext cx="10553886" cy="6486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2860293"/>
            <a:ext cx="3617925" cy="3997707"/>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85800" y="674319"/>
            <a:ext cx="607845" cy="663323"/>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21024" y="55446"/>
            <a:ext cx="1270976" cy="1282195"/>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8475965" y="4430058"/>
            <a:ext cx="3716035" cy="2485003"/>
          </a:xfrm>
          <a:prstGeom prst="rect">
            <a:avLst/>
          </a:prstGeom>
        </p:spPr>
      </p:pic>
      <p:sp>
        <p:nvSpPr>
          <p:cNvPr id="11" name="TextBox 10">
            <a:extLst>
              <a:ext uri="{FF2B5EF4-FFF2-40B4-BE49-F238E27FC236}">
                <a16:creationId xmlns:a16="http://schemas.microsoft.com/office/drawing/2014/main" id="{CA0E28F7-C2FC-6CA9-E824-0E775DE5C238}"/>
              </a:ext>
            </a:extLst>
          </p:cNvPr>
          <p:cNvSpPr txBox="1"/>
          <p:nvPr/>
        </p:nvSpPr>
        <p:spPr>
          <a:xfrm>
            <a:off x="3998285" y="2242392"/>
            <a:ext cx="5145039" cy="1952947"/>
          </a:xfrm>
          <a:prstGeom prst="rect">
            <a:avLst/>
          </a:prstGeom>
          <a:noFill/>
        </p:spPr>
        <p:txBody>
          <a:bodyPr vert="horz" lIns="60960" tIns="30480" rIns="60960" bIns="30480" rtlCol="0" anchor="ctr">
            <a:noAutofit/>
          </a:bodyPr>
          <a:lstStyle/>
          <a:p>
            <a:pPr marL="0" marR="0" lvl="0" indent="-152408" algn="ctr" defTabSz="609539" rtl="0" eaLnBrk="1" fontAlgn="auto" latinLnBrk="0" hangingPunct="1">
              <a:lnSpc>
                <a:spcPct val="170000"/>
              </a:lnSpc>
              <a:spcBef>
                <a:spcPct val="0"/>
              </a:spcBef>
              <a:spcAft>
                <a:spcPts val="400"/>
              </a:spcAft>
              <a:buClrTx/>
              <a:buSzTx/>
              <a:buFontTx/>
              <a:buNone/>
              <a:tabLst/>
              <a:defRPr/>
            </a:pPr>
            <a:r>
              <a:rPr kumimoji="0" lang="en-US" sz="5400" b="0" i="0" u="none" strike="noStrike" kern="1200" cap="none" spc="0" normalizeH="0" baseline="0" noProof="0" dirty="0" err="1">
                <a:ln>
                  <a:noFill/>
                </a:ln>
                <a:solidFill>
                  <a:srgbClr val="F92D67"/>
                </a:solidFill>
                <a:effectLst/>
                <a:uLnTx/>
                <a:uFillTx/>
                <a:latin typeface="Times New Roman" panose="02020603050405020304" pitchFamily="18" charset="0"/>
                <a:cs typeface="Times New Roman" panose="02020603050405020304" pitchFamily="18" charset="0"/>
              </a:rPr>
              <a:t>Vận</a:t>
            </a:r>
            <a:r>
              <a:rPr kumimoji="0" lang="en-US" sz="5400" b="0" i="0" u="none" strike="noStrike" kern="1200" cap="none" spc="0" normalizeH="0" noProof="0" dirty="0">
                <a:ln>
                  <a:noFill/>
                </a:ln>
                <a:solidFill>
                  <a:srgbClr val="F92D67"/>
                </a:solidFill>
                <a:effectLst/>
                <a:uLnTx/>
                <a:uFillTx/>
                <a:latin typeface="Times New Roman" panose="02020603050405020304" pitchFamily="18" charset="0"/>
                <a:cs typeface="Times New Roman" panose="02020603050405020304" pitchFamily="18" charset="0"/>
              </a:rPr>
              <a:t> </a:t>
            </a:r>
            <a:r>
              <a:rPr kumimoji="0" lang="en-US" sz="5400" b="0" i="0" u="none" strike="noStrike" kern="1200" cap="none" spc="0" normalizeH="0" noProof="0" dirty="0" err="1">
                <a:ln>
                  <a:noFill/>
                </a:ln>
                <a:solidFill>
                  <a:srgbClr val="F92D67"/>
                </a:solidFill>
                <a:effectLst/>
                <a:uLnTx/>
                <a:uFillTx/>
                <a:latin typeface="Times New Roman" panose="02020603050405020304" pitchFamily="18" charset="0"/>
                <a:cs typeface="Times New Roman" panose="02020603050405020304" pitchFamily="18" charset="0"/>
              </a:rPr>
              <a:t>dụng</a:t>
            </a:r>
            <a:endParaRPr kumimoji="0" lang="en-US" sz="5400" b="0" i="0" u="none" strike="noStrike" kern="1200" cap="none" spc="0" normalizeH="0" baseline="0" noProof="0" dirty="0">
              <a:ln>
                <a:noFill/>
              </a:ln>
              <a:solidFill>
                <a:srgbClr val="F92D67"/>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403516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grpSp>
        <p:nvGrpSpPr>
          <p:cNvPr id="9" name="Group 8"/>
          <p:cNvGrpSpPr/>
          <p:nvPr/>
        </p:nvGrpSpPr>
        <p:grpSpPr>
          <a:xfrm>
            <a:off x="2895600" y="943299"/>
            <a:ext cx="6212546" cy="5057361"/>
            <a:chOff x="2637881" y="621382"/>
            <a:chExt cx="6586796" cy="4796574"/>
          </a:xfrm>
        </p:grpSpPr>
        <p:pic>
          <p:nvPicPr>
            <p:cNvPr id="11" name="Picture 2">
              <a:extLst>
                <a:ext uri="{FF2B5EF4-FFF2-40B4-BE49-F238E27FC236}">
                  <a16:creationId xmlns:a16="http://schemas.microsoft.com/office/drawing/2014/main" id="{F3EE35B2-FEA7-DFC2-B2E4-52FA99DE8FE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7881" y="621382"/>
              <a:ext cx="6586796" cy="44807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EF979313-83FB-F3EB-1880-0FD34EF83B28}"/>
                </a:ext>
              </a:extLst>
            </p:cNvPr>
            <p:cNvSpPr txBox="1"/>
            <p:nvPr/>
          </p:nvSpPr>
          <p:spPr>
            <a:xfrm>
              <a:off x="3250205" y="1769134"/>
              <a:ext cx="5598864" cy="3648822"/>
            </a:xfrm>
            <a:prstGeom prst="rect">
              <a:avLst/>
            </a:prstGeom>
            <a:noFill/>
          </p:spPr>
          <p:txBody>
            <a:bodyPr wrap="square" rtlCol="0">
              <a:spAutoFit/>
            </a:bodyPr>
            <a:lstStyle/>
            <a:p>
              <a:pPr algn="ctr"/>
              <a:r>
                <a:rPr lang="vi-VN" sz="2800" b="1" dirty="0">
                  <a:solidFill>
                    <a:srgbClr val="FF0000"/>
                  </a:solidFill>
                  <a:latin typeface="+mj-lt"/>
                </a:rPr>
                <a:t>Vận dụng</a:t>
              </a:r>
              <a:endParaRPr lang="vi-VN" sz="2800" dirty="0">
                <a:solidFill>
                  <a:srgbClr val="FF0000"/>
                </a:solidFill>
                <a:latin typeface="+mj-lt"/>
              </a:endParaRPr>
            </a:p>
            <a:p>
              <a:r>
                <a:rPr lang="vi-VN" sz="2800" b="1" dirty="0">
                  <a:solidFill>
                    <a:srgbClr val="002060"/>
                  </a:solidFill>
                  <a:latin typeface="+mj-lt"/>
                </a:rPr>
                <a:t>Tự làm phong bì thư để gửi cho một người bạn. Viết các thông tin trên phong bì.</a:t>
              </a:r>
              <a:endParaRPr lang="vi-VN" sz="2800" dirty="0">
                <a:solidFill>
                  <a:srgbClr val="002060"/>
                </a:solidFill>
                <a:latin typeface="+mj-lt"/>
              </a:endParaRPr>
            </a:p>
            <a:p>
              <a:br>
                <a:rPr lang="vi-VN" dirty="0">
                  <a:latin typeface="+mj-lt"/>
                </a:rPr>
              </a:br>
              <a:br>
                <a:rPr lang="vi-VN" dirty="0">
                  <a:latin typeface="+mj-lt"/>
                </a:rPr>
              </a:br>
              <a:br>
                <a:rPr kumimoji="0" lang="vi-VN" sz="3600" b="0" i="0" u="none" strike="noStrike" kern="1200" cap="none" spc="0" normalizeH="0" baseline="0" noProof="0" dirty="0">
                  <a:ln>
                    <a:noFill/>
                  </a:ln>
                  <a:solidFill>
                    <a:srgbClr val="0070C0"/>
                  </a:solidFill>
                  <a:effectLst/>
                  <a:uLnTx/>
                  <a:uFillTx/>
                  <a:latin typeface="+mj-lt"/>
                </a:rPr>
              </a:br>
              <a:br>
                <a:rPr kumimoji="0" lang="vi-VN" sz="3200" b="0" i="0" u="none" strike="noStrike" kern="1200" cap="none" spc="0" normalizeH="0" baseline="0" noProof="0" dirty="0">
                  <a:ln>
                    <a:noFill/>
                  </a:ln>
                  <a:solidFill>
                    <a:prstClr val="black"/>
                  </a:solidFill>
                  <a:effectLst/>
                  <a:uLnTx/>
                  <a:uFillTx/>
                  <a:latin typeface="+mj-lt"/>
                </a:rPr>
              </a:br>
              <a:endParaRPr kumimoji="0" lang="en-US" sz="3200" b="0" i="0" u="none" strike="noStrike" kern="1200" cap="none" spc="0" normalizeH="0" baseline="0" noProof="0" dirty="0">
                <a:ln>
                  <a:noFill/>
                </a:ln>
                <a:solidFill>
                  <a:srgbClr val="002060"/>
                </a:solidFill>
                <a:effectLst/>
                <a:uLnTx/>
                <a:uFillTx/>
                <a:latin typeface="+mj-lt"/>
              </a:endParaRPr>
            </a:p>
          </p:txBody>
        </p:sp>
      </p:grpSp>
      <p:pic>
        <p:nvPicPr>
          <p:cNvPr id="15" name="Picture 14">
            <a:extLst>
              <a:ext uri="{FF2B5EF4-FFF2-40B4-BE49-F238E27FC236}">
                <a16:creationId xmlns:a16="http://schemas.microsoft.com/office/drawing/2014/main" id="{A29C1535-A8CA-1D6D-0DAD-FEEC60D6ADEF}"/>
              </a:ext>
            </a:extLst>
          </p:cNvPr>
          <p:cNvPicPr>
            <a:picLocks noChangeAspect="1"/>
          </p:cNvPicPr>
          <p:nvPr/>
        </p:nvPicPr>
        <p:blipFill>
          <a:blip r:embed="rId7"/>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35452171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sp>
        <p:nvSpPr>
          <p:cNvPr id="2" name="Rectangle 1"/>
          <p:cNvSpPr/>
          <p:nvPr/>
        </p:nvSpPr>
        <p:spPr>
          <a:xfrm>
            <a:off x="1371600" y="369449"/>
            <a:ext cx="6096000" cy="461665"/>
          </a:xfrm>
          <a:prstGeom prst="rect">
            <a:avLst/>
          </a:prstGeom>
        </p:spPr>
        <p:txBody>
          <a:bodyPr>
            <a:spAutoFit/>
          </a:bodyPr>
          <a:lstStyle/>
          <a:p>
            <a:r>
              <a:rPr lang="en-US" sz="2400" dirty="0" err="1">
                <a:solidFill>
                  <a:srgbClr val="008000"/>
                </a:solidFill>
                <a:latin typeface="+mj-lt"/>
              </a:rPr>
              <a:t>Em</a:t>
            </a:r>
            <a:r>
              <a:rPr lang="en-US" sz="2400" dirty="0">
                <a:solidFill>
                  <a:srgbClr val="008000"/>
                </a:solidFill>
                <a:latin typeface="+mj-lt"/>
              </a:rPr>
              <a:t> </a:t>
            </a:r>
            <a:r>
              <a:rPr lang="en-US" sz="2400" dirty="0" err="1">
                <a:solidFill>
                  <a:srgbClr val="008000"/>
                </a:solidFill>
                <a:latin typeface="+mj-lt"/>
              </a:rPr>
              <a:t>tham</a:t>
            </a:r>
            <a:r>
              <a:rPr lang="en-US" sz="2400" dirty="0">
                <a:solidFill>
                  <a:srgbClr val="008000"/>
                </a:solidFill>
                <a:latin typeface="+mj-lt"/>
              </a:rPr>
              <a:t> </a:t>
            </a:r>
            <a:r>
              <a:rPr lang="en-US" sz="2400" dirty="0" err="1">
                <a:solidFill>
                  <a:srgbClr val="008000"/>
                </a:solidFill>
                <a:latin typeface="+mj-lt"/>
              </a:rPr>
              <a:t>khảo</a:t>
            </a:r>
            <a:r>
              <a:rPr lang="en-US" sz="2400" dirty="0">
                <a:solidFill>
                  <a:srgbClr val="008000"/>
                </a:solidFill>
                <a:latin typeface="+mj-lt"/>
              </a:rPr>
              <a:t> </a:t>
            </a:r>
            <a:r>
              <a:rPr lang="en-US" sz="2400" dirty="0" err="1">
                <a:solidFill>
                  <a:srgbClr val="008000"/>
                </a:solidFill>
                <a:latin typeface="+mj-lt"/>
              </a:rPr>
              <a:t>cách</a:t>
            </a:r>
            <a:r>
              <a:rPr lang="en-US" sz="2400" dirty="0">
                <a:solidFill>
                  <a:srgbClr val="008000"/>
                </a:solidFill>
                <a:latin typeface="+mj-lt"/>
              </a:rPr>
              <a:t> </a:t>
            </a:r>
            <a:r>
              <a:rPr lang="en-US" sz="2400" dirty="0" err="1">
                <a:solidFill>
                  <a:srgbClr val="008000"/>
                </a:solidFill>
                <a:latin typeface="+mj-lt"/>
              </a:rPr>
              <a:t>làm</a:t>
            </a:r>
            <a:r>
              <a:rPr lang="en-US" sz="2400" dirty="0">
                <a:solidFill>
                  <a:srgbClr val="008000"/>
                </a:solidFill>
                <a:latin typeface="+mj-lt"/>
              </a:rPr>
              <a:t> </a:t>
            </a:r>
            <a:r>
              <a:rPr lang="en-US" sz="2400" dirty="0" err="1">
                <a:solidFill>
                  <a:srgbClr val="008000"/>
                </a:solidFill>
                <a:latin typeface="+mj-lt"/>
              </a:rPr>
              <a:t>phong</a:t>
            </a:r>
            <a:r>
              <a:rPr lang="en-US" sz="2400" dirty="0">
                <a:solidFill>
                  <a:srgbClr val="008000"/>
                </a:solidFill>
                <a:latin typeface="+mj-lt"/>
              </a:rPr>
              <a:t> </a:t>
            </a:r>
            <a:r>
              <a:rPr lang="en-US" sz="2400" dirty="0" err="1">
                <a:solidFill>
                  <a:srgbClr val="008000"/>
                </a:solidFill>
                <a:latin typeface="+mj-lt"/>
              </a:rPr>
              <a:t>bì</a:t>
            </a:r>
            <a:r>
              <a:rPr lang="en-US" sz="2400" dirty="0">
                <a:solidFill>
                  <a:srgbClr val="008000"/>
                </a:solidFill>
                <a:latin typeface="+mj-lt"/>
              </a:rPr>
              <a:t> </a:t>
            </a:r>
            <a:r>
              <a:rPr lang="en-US" sz="2400" dirty="0" err="1">
                <a:solidFill>
                  <a:srgbClr val="008000"/>
                </a:solidFill>
                <a:latin typeface="+mj-lt"/>
              </a:rPr>
              <a:t>sau</a:t>
            </a:r>
            <a:r>
              <a:rPr lang="en-US" sz="2400" dirty="0">
                <a:solidFill>
                  <a:srgbClr val="008000"/>
                </a:solidFill>
                <a:latin typeface="+mj-lt"/>
              </a:rPr>
              <a:t>:</a:t>
            </a:r>
          </a:p>
        </p:txBody>
      </p:sp>
      <p:pic>
        <p:nvPicPr>
          <p:cNvPr id="10" name="Picture 9">
            <a:extLst>
              <a:ext uri="{FF2B5EF4-FFF2-40B4-BE49-F238E27FC236}">
                <a16:creationId xmlns:a16="http://schemas.microsoft.com/office/drawing/2014/main" id="{A29C1535-A8CA-1D6D-0DAD-FEEC60D6ADEF}"/>
              </a:ext>
            </a:extLst>
          </p:cNvPr>
          <p:cNvPicPr>
            <a:picLocks noChangeAspect="1"/>
          </p:cNvPicPr>
          <p:nvPr/>
        </p:nvPicPr>
        <p:blipFill>
          <a:blip r:embed="rId6"/>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5" name="Picture 2" descr="https://img.loigiaihay.com/picture/2022/0316/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6708" y="838041"/>
            <a:ext cx="4542558" cy="5486559"/>
          </a:xfrm>
          <a:prstGeom prst="rect">
            <a:avLst/>
          </a:prstGeom>
          <a:noFill/>
          <a:ln w="38100">
            <a:solidFill>
              <a:srgbClr val="002060"/>
            </a:solidFill>
            <a:prstDash val="dash"/>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614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4800" y="5410200"/>
            <a:ext cx="1080543" cy="1180921"/>
          </a:xfrm>
          <a:prstGeom prst="rect">
            <a:avLst/>
          </a:prstGeom>
        </p:spPr>
      </p:pic>
      <p:pic>
        <p:nvPicPr>
          <p:cNvPr id="13"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846892" y="5449843"/>
            <a:ext cx="2099416" cy="1141278"/>
          </a:xfrm>
          <a:prstGeom prst="rect">
            <a:avLst/>
          </a:prstGeom>
        </p:spPr>
      </p:pic>
      <p:sp>
        <p:nvSpPr>
          <p:cNvPr id="2" name="Rectangle 1"/>
          <p:cNvSpPr/>
          <p:nvPr/>
        </p:nvSpPr>
        <p:spPr>
          <a:xfrm>
            <a:off x="1371600" y="452735"/>
            <a:ext cx="6096000" cy="461665"/>
          </a:xfrm>
          <a:prstGeom prst="rect">
            <a:avLst/>
          </a:prstGeom>
        </p:spPr>
        <p:txBody>
          <a:bodyPr>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8000"/>
                </a:solidFill>
                <a:effectLst/>
                <a:uLnTx/>
                <a:uFillTx/>
                <a:latin typeface="+mj-lt"/>
                <a:ea typeface="+mn-ea"/>
                <a:cs typeface="+mn-cs"/>
              </a:rPr>
              <a:t>Em</a:t>
            </a:r>
            <a:r>
              <a:rPr kumimoji="0" lang="en-US" sz="2400" b="0" i="0" u="none" strike="noStrike" kern="1200" cap="none" spc="0" normalizeH="0" baseline="0" noProof="0" dirty="0">
                <a:ln>
                  <a:noFill/>
                </a:ln>
                <a:solidFill>
                  <a:srgbClr val="008000"/>
                </a:solidFill>
                <a:effectLst/>
                <a:uLnTx/>
                <a:uFillTx/>
                <a:latin typeface="+mj-lt"/>
                <a:ea typeface="+mn-ea"/>
                <a:cs typeface="+mn-cs"/>
              </a:rPr>
              <a:t> </a:t>
            </a:r>
            <a:r>
              <a:rPr kumimoji="0" lang="en-US" sz="2400" b="0" i="0" u="none" strike="noStrike" kern="1200" cap="none" spc="0" normalizeH="0" baseline="0" noProof="0" dirty="0" err="1">
                <a:ln>
                  <a:noFill/>
                </a:ln>
                <a:solidFill>
                  <a:srgbClr val="008000"/>
                </a:solidFill>
                <a:effectLst/>
                <a:uLnTx/>
                <a:uFillTx/>
                <a:latin typeface="+mj-lt"/>
                <a:ea typeface="+mn-ea"/>
                <a:cs typeface="+mn-cs"/>
              </a:rPr>
              <a:t>tham</a:t>
            </a:r>
            <a:r>
              <a:rPr kumimoji="0" lang="en-US" sz="2400" b="0" i="0" u="none" strike="noStrike" kern="1200" cap="none" spc="0" normalizeH="0" baseline="0" noProof="0" dirty="0">
                <a:ln>
                  <a:noFill/>
                </a:ln>
                <a:solidFill>
                  <a:srgbClr val="008000"/>
                </a:solidFill>
                <a:effectLst/>
                <a:uLnTx/>
                <a:uFillTx/>
                <a:latin typeface="+mj-lt"/>
                <a:ea typeface="+mn-ea"/>
                <a:cs typeface="+mn-cs"/>
              </a:rPr>
              <a:t> </a:t>
            </a:r>
            <a:r>
              <a:rPr kumimoji="0" lang="en-US" sz="2400" b="0" i="0" u="none" strike="noStrike" kern="1200" cap="none" spc="0" normalizeH="0" baseline="0" noProof="0" dirty="0" err="1">
                <a:ln>
                  <a:noFill/>
                </a:ln>
                <a:solidFill>
                  <a:srgbClr val="008000"/>
                </a:solidFill>
                <a:effectLst/>
                <a:uLnTx/>
                <a:uFillTx/>
                <a:latin typeface="+mj-lt"/>
                <a:ea typeface="+mn-ea"/>
                <a:cs typeface="+mn-cs"/>
              </a:rPr>
              <a:t>khảo</a:t>
            </a:r>
            <a:r>
              <a:rPr kumimoji="0" lang="en-US" sz="2400" b="0" i="0" u="none" strike="noStrike" kern="1200" cap="none" spc="0" normalizeH="0" baseline="0" noProof="0" dirty="0">
                <a:ln>
                  <a:noFill/>
                </a:ln>
                <a:solidFill>
                  <a:srgbClr val="008000"/>
                </a:solidFill>
                <a:effectLst/>
                <a:uLnTx/>
                <a:uFillTx/>
                <a:latin typeface="+mj-lt"/>
                <a:ea typeface="+mn-ea"/>
                <a:cs typeface="+mn-cs"/>
              </a:rPr>
              <a:t> </a:t>
            </a:r>
            <a:r>
              <a:rPr kumimoji="0" lang="en-US" sz="2400" b="0" i="0" u="none" strike="noStrike" kern="1200" cap="none" spc="0" normalizeH="0" baseline="0" noProof="0" dirty="0" err="1">
                <a:ln>
                  <a:noFill/>
                </a:ln>
                <a:solidFill>
                  <a:srgbClr val="008000"/>
                </a:solidFill>
                <a:effectLst/>
                <a:uLnTx/>
                <a:uFillTx/>
                <a:latin typeface="+mj-lt"/>
                <a:ea typeface="+mn-ea"/>
                <a:cs typeface="+mn-cs"/>
              </a:rPr>
              <a:t>cách</a:t>
            </a:r>
            <a:r>
              <a:rPr kumimoji="0" lang="en-US" sz="2400" b="0" i="0" u="none" strike="noStrike" kern="1200" cap="none" spc="0" normalizeH="0" baseline="0" noProof="0" dirty="0">
                <a:ln>
                  <a:noFill/>
                </a:ln>
                <a:solidFill>
                  <a:srgbClr val="008000"/>
                </a:solidFill>
                <a:effectLst/>
                <a:uLnTx/>
                <a:uFillTx/>
                <a:latin typeface="+mj-lt"/>
                <a:ea typeface="+mn-ea"/>
                <a:cs typeface="+mn-cs"/>
              </a:rPr>
              <a:t> </a:t>
            </a:r>
            <a:r>
              <a:rPr kumimoji="0" lang="en-US" sz="2400" b="0" i="0" u="none" strike="noStrike" kern="1200" cap="none" spc="0" normalizeH="0" baseline="0" noProof="0" dirty="0" err="1">
                <a:ln>
                  <a:noFill/>
                </a:ln>
                <a:solidFill>
                  <a:srgbClr val="008000"/>
                </a:solidFill>
                <a:effectLst/>
                <a:uLnTx/>
                <a:uFillTx/>
                <a:latin typeface="+mj-lt"/>
                <a:ea typeface="+mn-ea"/>
                <a:cs typeface="+mn-cs"/>
              </a:rPr>
              <a:t>viết</a:t>
            </a:r>
            <a:r>
              <a:rPr kumimoji="0" lang="en-US" sz="2400" b="0" i="0" u="none" strike="noStrike" kern="1200" cap="none" spc="0" normalizeH="0" noProof="0" dirty="0">
                <a:ln>
                  <a:noFill/>
                </a:ln>
                <a:solidFill>
                  <a:srgbClr val="008000"/>
                </a:solidFill>
                <a:effectLst/>
                <a:uLnTx/>
                <a:uFillTx/>
                <a:latin typeface="+mj-lt"/>
                <a:ea typeface="+mn-ea"/>
                <a:cs typeface="+mn-cs"/>
              </a:rPr>
              <a:t> </a:t>
            </a:r>
            <a:r>
              <a:rPr kumimoji="0" lang="en-US" sz="2400" b="0" i="0" u="none" strike="noStrike" kern="1200" cap="none" spc="0" normalizeH="0" noProof="0" dirty="0" err="1">
                <a:ln>
                  <a:noFill/>
                </a:ln>
                <a:solidFill>
                  <a:srgbClr val="008000"/>
                </a:solidFill>
                <a:effectLst/>
                <a:uLnTx/>
                <a:uFillTx/>
                <a:latin typeface="+mj-lt"/>
                <a:ea typeface="+mn-ea"/>
                <a:cs typeface="+mn-cs"/>
              </a:rPr>
              <a:t>thông</a:t>
            </a:r>
            <a:r>
              <a:rPr kumimoji="0" lang="en-US" sz="2400" b="0" i="0" u="none" strike="noStrike" kern="1200" cap="none" spc="0" normalizeH="0" noProof="0" dirty="0">
                <a:ln>
                  <a:noFill/>
                </a:ln>
                <a:solidFill>
                  <a:srgbClr val="008000"/>
                </a:solidFill>
                <a:effectLst/>
                <a:uLnTx/>
                <a:uFillTx/>
                <a:latin typeface="+mj-lt"/>
                <a:ea typeface="+mn-ea"/>
                <a:cs typeface="+mn-cs"/>
              </a:rPr>
              <a:t> tin</a:t>
            </a:r>
            <a:r>
              <a:rPr kumimoji="0" lang="en-US" sz="2400" b="0" i="0" u="none" strike="noStrike" kern="1200" cap="none" spc="0" normalizeH="0" baseline="0" noProof="0" dirty="0">
                <a:ln>
                  <a:noFill/>
                </a:ln>
                <a:solidFill>
                  <a:srgbClr val="008000"/>
                </a:solidFill>
                <a:effectLst/>
                <a:uLnTx/>
                <a:uFillTx/>
                <a:latin typeface="+mj-lt"/>
                <a:ea typeface="+mn-ea"/>
                <a:cs typeface="+mn-cs"/>
              </a:rPr>
              <a:t> </a:t>
            </a:r>
            <a:r>
              <a:rPr kumimoji="0" lang="en-US" sz="2400" b="0" i="0" u="none" strike="noStrike" kern="1200" cap="none" spc="0" normalizeH="0" baseline="0" noProof="0" dirty="0" err="1">
                <a:ln>
                  <a:noFill/>
                </a:ln>
                <a:solidFill>
                  <a:srgbClr val="008000"/>
                </a:solidFill>
                <a:effectLst/>
                <a:uLnTx/>
                <a:uFillTx/>
                <a:latin typeface="+mj-lt"/>
                <a:ea typeface="+mn-ea"/>
                <a:cs typeface="+mn-cs"/>
              </a:rPr>
              <a:t>sau</a:t>
            </a:r>
            <a:r>
              <a:rPr kumimoji="0" lang="en-US" sz="2400" b="0" i="0" u="none" strike="noStrike" kern="1200" cap="none" spc="0" normalizeH="0" baseline="0" noProof="0" dirty="0">
                <a:ln>
                  <a:noFill/>
                </a:ln>
                <a:solidFill>
                  <a:srgbClr val="008000"/>
                </a:solidFill>
                <a:effectLst/>
                <a:uLnTx/>
                <a:uFillTx/>
                <a:latin typeface="+mj-lt"/>
                <a:ea typeface="+mn-ea"/>
                <a:cs typeface="+mn-cs"/>
              </a:rPr>
              <a:t>:</a:t>
            </a:r>
          </a:p>
        </p:txBody>
      </p:sp>
      <p:pic>
        <p:nvPicPr>
          <p:cNvPr id="10" name="Picture 9">
            <a:extLst>
              <a:ext uri="{FF2B5EF4-FFF2-40B4-BE49-F238E27FC236}">
                <a16:creationId xmlns:a16="http://schemas.microsoft.com/office/drawing/2014/main" id="{A29C1535-A8CA-1D6D-0DAD-FEEC60D6ADEF}"/>
              </a:ext>
            </a:extLst>
          </p:cNvPr>
          <p:cNvPicPr>
            <a:picLocks noChangeAspect="1"/>
          </p:cNvPicPr>
          <p:nvPr/>
        </p:nvPicPr>
        <p:blipFill>
          <a:blip r:embed="rId6"/>
          <a:stretch>
            <a:fillRect/>
          </a:stretch>
        </p:blipFill>
        <p:spPr>
          <a:xfrm>
            <a:off x="152400" y="152400"/>
            <a:ext cx="1011292" cy="8749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p:cNvPicPr>
            <a:picLocks noChangeAspect="1"/>
          </p:cNvPicPr>
          <p:nvPr/>
        </p:nvPicPr>
        <p:blipFill>
          <a:blip r:embed="rId7"/>
          <a:stretch>
            <a:fillRect/>
          </a:stretch>
        </p:blipFill>
        <p:spPr>
          <a:xfrm>
            <a:off x="2072907" y="1246195"/>
            <a:ext cx="6847650" cy="40878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55126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Times New Roman" panose="02020603050405020304" pitchFamily="18" charset="0"/>
                <a:cs typeface="Times New Roman" panose="02020603050405020304" pitchFamily="18" charset="0"/>
              </a:rPr>
              <a:t>Luyện</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đọc</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từ</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khó</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74923DD-2CD3-2D7E-2162-E433FE8F2CFE}"/>
              </a:ext>
            </a:extLst>
          </p:cNvPr>
          <p:cNvSpPr txBox="1"/>
          <p:nvPr/>
        </p:nvSpPr>
        <p:spPr>
          <a:xfrm>
            <a:off x="1981200" y="2545325"/>
            <a:ext cx="2031700"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Times New Roman" panose="02020603050405020304" pitchFamily="18" charset="0"/>
                <a:cs typeface="Times New Roman" panose="02020603050405020304" pitchFamily="18" charset="0"/>
              </a:rPr>
              <a:t>Mã</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Lương</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74923DD-2CD3-2D7E-2162-E433FE8F2CFE}"/>
              </a:ext>
            </a:extLst>
          </p:cNvPr>
          <p:cNvSpPr txBox="1"/>
          <p:nvPr/>
        </p:nvSpPr>
        <p:spPr>
          <a:xfrm>
            <a:off x="7924800" y="2567618"/>
            <a:ext cx="3283745"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Times New Roman" panose="02020603050405020304" pitchFamily="18" charset="0"/>
                <a:cs typeface="Times New Roman" panose="02020603050405020304" pitchFamily="18" charset="0"/>
              </a:rPr>
              <a:t>Kiếm</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củi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trên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núi</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74923DD-2CD3-2D7E-2162-E433FE8F2CFE}"/>
              </a:ext>
            </a:extLst>
          </p:cNvPr>
          <p:cNvSpPr txBox="1"/>
          <p:nvPr/>
        </p:nvSpPr>
        <p:spPr>
          <a:xfrm>
            <a:off x="4495800" y="5562600"/>
            <a:ext cx="4121946" cy="578882"/>
          </a:xfrm>
          <a:prstGeom prst="roundRect">
            <a:avLst/>
          </a:prstGeom>
          <a:solidFill>
            <a:schemeClr val="accent6">
              <a:lumMod val="40000"/>
              <a:lumOff val="60000"/>
            </a:schemeClr>
          </a:solidFill>
          <a:ln w="28575">
            <a:solidFill>
              <a:schemeClr val="accent6">
                <a:lumMod val="50000"/>
              </a:schemeClr>
            </a:solidFill>
            <a:prstDash val="sysDash"/>
          </a:ln>
        </p:spPr>
        <p:txBody>
          <a:bodyPr wrap="square">
            <a:spAutoFit/>
          </a:bodyPr>
          <a:lstStyle/>
          <a:p>
            <a:pPr algn="ctr"/>
            <a:r>
              <a:rPr lang="en-US" sz="2800" dirty="0" err="1">
                <a:solidFill>
                  <a:srgbClr val="0070C0"/>
                </a:solidFill>
                <a:latin typeface="Times New Roman" panose="02020603050405020304" pitchFamily="18" charset="0"/>
                <a:cs typeface="Times New Roman" panose="02020603050405020304" pitchFamily="18" charset="0"/>
              </a:rPr>
              <a:t>Cây</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bút</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sáng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lấp</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lánh</a:t>
            </a:r>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13960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pic>
        <p:nvPicPr>
          <p:cNvPr id="5" name="Picture 8">
            <a:extLst>
              <a:ext uri="{FF2B5EF4-FFF2-40B4-BE49-F238E27FC236}">
                <a16:creationId xmlns:a16="http://schemas.microsoft.com/office/drawing/2014/main" id="{9D0624C8-4D79-C60F-5081-CC78422FEBDD}"/>
              </a:ext>
            </a:extLst>
          </p:cNvPr>
          <p:cNvPicPr>
            <a:picLocks noChangeAspect="1"/>
          </p:cNvPicPr>
          <p:nvPr/>
        </p:nvPicPr>
        <p:blipFill rotWithShape="1">
          <a:blip r:embed="rId2"/>
          <a:srcRect t="9091" r="20138"/>
          <a:stretch/>
        </p:blipFill>
        <p:spPr>
          <a:xfrm>
            <a:off x="3523488" y="7"/>
            <a:ext cx="8668512" cy="6857993"/>
          </a:xfrm>
          <a:prstGeom prst="rect">
            <a:avLst/>
          </a:prstGeom>
        </p:spPr>
      </p:pic>
      <p:sp>
        <p:nvSpPr>
          <p:cNvPr id="30" name="Rectangle 2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sp>
        <p:nvSpPr>
          <p:cNvPr id="6" name="TextBox 5">
            <a:extLst>
              <a:ext uri="{FF2B5EF4-FFF2-40B4-BE49-F238E27FC236}">
                <a16:creationId xmlns:a16="http://schemas.microsoft.com/office/drawing/2014/main" id="{561CDA5A-B024-D5B3-4D0B-010F074979C9}"/>
              </a:ext>
            </a:extLst>
          </p:cNvPr>
          <p:cNvSpPr txBox="1"/>
          <p:nvPr/>
        </p:nvSpPr>
        <p:spPr>
          <a:xfrm>
            <a:off x="152400" y="1651000"/>
            <a:ext cx="7366000" cy="3204134"/>
          </a:xfrm>
          <a:prstGeom prst="rect">
            <a:avLst/>
          </a:prstGeom>
        </p:spPr>
        <p:txBody>
          <a:bodyPr vert="horz" lIns="60960" tIns="30480" rIns="60960" bIns="30480" rtlCol="0" anchor="b">
            <a:normAutofit/>
          </a:bodyPr>
          <a:lstStyle/>
          <a:p>
            <a:pPr>
              <a:lnSpc>
                <a:spcPct val="90000"/>
              </a:lnSpc>
              <a:spcBef>
                <a:spcPct val="0"/>
              </a:spcBef>
              <a:spcAft>
                <a:spcPts val="400"/>
              </a:spcAft>
            </a:pPr>
            <a:r>
              <a:rPr lang="en-US" sz="6400" dirty="0" err="1">
                <a:solidFill>
                  <a:srgbClr val="F92D67"/>
                </a:solidFill>
                <a:latin typeface="+mj-lt"/>
                <a:ea typeface="+mj-ea"/>
                <a:cs typeface="+mj-cs"/>
              </a:rPr>
              <a:t>Củng</a:t>
            </a:r>
            <a:r>
              <a:rPr lang="en-US" sz="6400" dirty="0">
                <a:solidFill>
                  <a:srgbClr val="F92D67"/>
                </a:solidFill>
                <a:latin typeface="+mj-lt"/>
                <a:ea typeface="+mj-ea"/>
                <a:cs typeface="+mj-cs"/>
              </a:rPr>
              <a:t> </a:t>
            </a:r>
            <a:r>
              <a:rPr lang="en-US" sz="6400" dirty="0" err="1">
                <a:solidFill>
                  <a:srgbClr val="F92D67"/>
                </a:solidFill>
                <a:latin typeface="+mj-lt"/>
                <a:ea typeface="+mj-ea"/>
                <a:cs typeface="+mj-cs"/>
              </a:rPr>
              <a:t>cố</a:t>
            </a:r>
            <a:endParaRPr lang="en-US" sz="6400" dirty="0">
              <a:solidFill>
                <a:srgbClr val="F92D67"/>
              </a:solidFill>
              <a:latin typeface="+mj-lt"/>
              <a:ea typeface="+mj-ea"/>
              <a:cs typeface="+mj-cs"/>
            </a:endParaRPr>
          </a:p>
          <a:p>
            <a:pPr>
              <a:lnSpc>
                <a:spcPct val="90000"/>
              </a:lnSpc>
              <a:spcBef>
                <a:spcPct val="0"/>
              </a:spcBef>
              <a:spcAft>
                <a:spcPts val="400"/>
              </a:spcAft>
            </a:pPr>
            <a:r>
              <a:rPr lang="en-US" sz="6400" dirty="0">
                <a:solidFill>
                  <a:srgbClr val="F92D67"/>
                </a:solidFill>
                <a:latin typeface="+mj-lt"/>
                <a:ea typeface="+mj-ea"/>
                <a:cs typeface="+mj-cs"/>
              </a:rPr>
              <a:t>            </a:t>
            </a:r>
            <a:r>
              <a:rPr lang="en-US" sz="6400" dirty="0" err="1">
                <a:solidFill>
                  <a:srgbClr val="F92D67"/>
                </a:solidFill>
                <a:latin typeface="+mj-lt"/>
                <a:ea typeface="+mj-ea"/>
                <a:cs typeface="+mj-cs"/>
              </a:rPr>
              <a:t>Dặn</a:t>
            </a:r>
            <a:r>
              <a:rPr lang="en-US" sz="6400" dirty="0">
                <a:solidFill>
                  <a:srgbClr val="F92D67"/>
                </a:solidFill>
                <a:latin typeface="+mj-lt"/>
                <a:ea typeface="+mj-ea"/>
                <a:cs typeface="+mj-cs"/>
              </a:rPr>
              <a:t> </a:t>
            </a:r>
            <a:r>
              <a:rPr lang="en-US" sz="6400" dirty="0" err="1">
                <a:solidFill>
                  <a:srgbClr val="F92D67"/>
                </a:solidFill>
                <a:latin typeface="+mj-lt"/>
                <a:ea typeface="+mj-ea"/>
                <a:cs typeface="+mj-cs"/>
              </a:rPr>
              <a:t>dò</a:t>
            </a:r>
            <a:endParaRPr lang="en-US" sz="6400" dirty="0">
              <a:solidFill>
                <a:srgbClr val="F92D67"/>
              </a:solidFill>
              <a:latin typeface="+mj-lt"/>
              <a:ea typeface="+mj-ea"/>
              <a:cs typeface="+mj-cs"/>
            </a:endParaRPr>
          </a:p>
          <a:p>
            <a:pPr indent="-152408">
              <a:lnSpc>
                <a:spcPct val="90000"/>
              </a:lnSpc>
              <a:spcBef>
                <a:spcPct val="0"/>
              </a:spcBef>
              <a:spcAft>
                <a:spcPts val="400"/>
              </a:spcAft>
            </a:pPr>
            <a:endParaRPr lang="en-US" sz="6400" dirty="0">
              <a:latin typeface="+mj-lt"/>
              <a:ea typeface="+mj-ea"/>
              <a:cs typeface="+mj-cs"/>
            </a:endParaRPr>
          </a:p>
        </p:txBody>
      </p:sp>
      <p:sp>
        <p:nvSpPr>
          <p:cNvPr id="32" name="Rectangle 3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prstClr val="white"/>
              </a:solidFill>
              <a:latin typeface="Calibri" panose="020F0502020204030204"/>
            </a:endParaRPr>
          </a:p>
        </p:txBody>
      </p:sp>
      <p:sp>
        <p:nvSpPr>
          <p:cNvPr id="34" name="Rectangle 3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defRPr/>
            </a:pPr>
            <a:endParaRPr lang="en-US">
              <a:solidFill>
                <a:prstClr val="white"/>
              </a:solidFill>
              <a:latin typeface="Calibri" panose="020F0502020204030204"/>
            </a:endParaRPr>
          </a:p>
        </p:txBody>
      </p:sp>
      <p:pic>
        <p:nvPicPr>
          <p:cNvPr id="7" name="Picture 3">
            <a:extLst>
              <a:ext uri="{FF2B5EF4-FFF2-40B4-BE49-F238E27FC236}">
                <a16:creationId xmlns:a16="http://schemas.microsoft.com/office/drawing/2014/main" id="{C8A3EEF3-C730-EF72-8C57-2EF76FDA0C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81029" y="3284375"/>
            <a:ext cx="2029968" cy="1922625"/>
          </a:xfrm>
          <a:prstGeom prst="rect">
            <a:avLst/>
          </a:prstGeom>
        </p:spPr>
      </p:pic>
    </p:spTree>
    <p:extLst>
      <p:ext uri="{BB962C8B-B14F-4D97-AF65-F5344CB8AC3E}">
        <p14:creationId xmlns:p14="http://schemas.microsoft.com/office/powerpoint/2010/main" val="10546112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7EFB32-B781-FF92-BEB9-B051AE4A6ADB}"/>
              </a:ext>
            </a:extLst>
          </p:cNvPr>
          <p:cNvSpPr txBox="1"/>
          <p:nvPr/>
        </p:nvSpPr>
        <p:spPr>
          <a:xfrm>
            <a:off x="5029200" y="2514600"/>
            <a:ext cx="6449820" cy="1345720"/>
          </a:xfrm>
          <a:prstGeom prst="rect">
            <a:avLst/>
          </a:prstGeom>
          <a:noFill/>
        </p:spPr>
        <p:txBody>
          <a:bodyPr vert="horz" lIns="60960" tIns="30480" rIns="60960" bIns="30480" rtlCol="0" anchor="ctr">
            <a:noAutofit/>
          </a:bodyPr>
          <a:lstStyle/>
          <a:p>
            <a:pPr marL="0" marR="0" lvl="0" indent="0" algn="ctr" defTabSz="609539" rtl="0" eaLnBrk="1" fontAlgn="auto" latinLnBrk="0" hangingPunct="1">
              <a:lnSpc>
                <a:spcPct val="90000"/>
              </a:lnSpc>
              <a:spcBef>
                <a:spcPct val="0"/>
              </a:spcBef>
              <a:spcAft>
                <a:spcPts val="400"/>
              </a:spcAft>
              <a:buClrTx/>
              <a:buSzTx/>
              <a:buFontTx/>
              <a:buNone/>
              <a:tabLst/>
              <a:defRPr/>
            </a:pPr>
            <a:r>
              <a:rPr kumimoji="0" lang="en-US" sz="6400" b="1" i="0" u="none" strike="noStrike" kern="1200" cap="none" spc="0" normalizeH="0" baseline="0" noProof="0" dirty="0" err="1">
                <a:ln>
                  <a:noFill/>
                </a:ln>
                <a:solidFill>
                  <a:srgbClr val="F92D67"/>
                </a:solidFill>
                <a:effectLst/>
                <a:uLnTx/>
                <a:uFillTx/>
                <a:latin typeface="+mj-lt"/>
              </a:rPr>
              <a:t>Hẹn</a:t>
            </a:r>
            <a:r>
              <a:rPr kumimoji="0" lang="en-US" sz="6400" b="1" i="0" u="none" strike="noStrike" kern="1200" cap="none" spc="0" normalizeH="0" baseline="0" noProof="0" dirty="0">
                <a:ln>
                  <a:noFill/>
                </a:ln>
                <a:solidFill>
                  <a:srgbClr val="F92D67"/>
                </a:solidFill>
                <a:effectLst/>
                <a:uLnTx/>
                <a:uFillTx/>
                <a:latin typeface="+mj-lt"/>
              </a:rPr>
              <a:t> </a:t>
            </a:r>
            <a:r>
              <a:rPr kumimoji="0" lang="en-US" sz="6400" b="1" i="0" u="none" strike="noStrike" kern="1200" cap="none" spc="0" normalizeH="0" baseline="0" noProof="0" dirty="0" err="1">
                <a:ln>
                  <a:noFill/>
                </a:ln>
                <a:solidFill>
                  <a:srgbClr val="F92D67"/>
                </a:solidFill>
                <a:effectLst/>
                <a:uLnTx/>
                <a:uFillTx/>
                <a:latin typeface="+mj-lt"/>
              </a:rPr>
              <a:t>gặp</a:t>
            </a:r>
            <a:r>
              <a:rPr kumimoji="0" lang="en-US" sz="6400" b="1" i="0" u="none" strike="noStrike" kern="1200" cap="none" spc="0" normalizeH="0" baseline="0" noProof="0" dirty="0">
                <a:ln>
                  <a:noFill/>
                </a:ln>
                <a:solidFill>
                  <a:srgbClr val="F92D67"/>
                </a:solidFill>
                <a:effectLst/>
                <a:uLnTx/>
                <a:uFillTx/>
                <a:latin typeface="+mj-lt"/>
              </a:rPr>
              <a:t> </a:t>
            </a:r>
            <a:r>
              <a:rPr kumimoji="0" lang="en-US" sz="6400" b="1" i="0" u="none" strike="noStrike" kern="1200" cap="none" spc="0" normalizeH="0" baseline="0" noProof="0" dirty="0" err="1">
                <a:ln>
                  <a:noFill/>
                </a:ln>
                <a:solidFill>
                  <a:srgbClr val="F92D67"/>
                </a:solidFill>
                <a:effectLst/>
                <a:uLnTx/>
                <a:uFillTx/>
                <a:latin typeface="+mj-lt"/>
              </a:rPr>
              <a:t>lại</a:t>
            </a:r>
            <a:r>
              <a:rPr kumimoji="0" lang="en-US" sz="6400" b="1" i="0" u="none" strike="noStrike" kern="1200" cap="none" spc="0" normalizeH="0" baseline="0" noProof="0" dirty="0">
                <a:ln>
                  <a:noFill/>
                </a:ln>
                <a:solidFill>
                  <a:srgbClr val="F92D67"/>
                </a:solidFill>
                <a:effectLst/>
                <a:uLnTx/>
                <a:uFillTx/>
                <a:latin typeface="+mj-lt"/>
              </a:rPr>
              <a:t> </a:t>
            </a:r>
            <a:r>
              <a:rPr kumimoji="0" lang="en-US" sz="6400" b="1" i="0" u="none" strike="noStrike" kern="1200" cap="none" spc="0" normalizeH="0" baseline="0" noProof="0" dirty="0" err="1">
                <a:ln>
                  <a:noFill/>
                </a:ln>
                <a:solidFill>
                  <a:srgbClr val="F92D67"/>
                </a:solidFill>
                <a:effectLst/>
                <a:uLnTx/>
                <a:uFillTx/>
                <a:latin typeface="+mj-lt"/>
              </a:rPr>
              <a:t>các</a:t>
            </a:r>
            <a:r>
              <a:rPr kumimoji="0" lang="en-US" sz="6400" b="1" i="0" u="none" strike="noStrike" kern="1200" cap="none" spc="0" normalizeH="0" baseline="0" noProof="0" dirty="0">
                <a:ln>
                  <a:noFill/>
                </a:ln>
                <a:solidFill>
                  <a:srgbClr val="F92D67"/>
                </a:solidFill>
                <a:effectLst/>
                <a:uLnTx/>
                <a:uFillTx/>
                <a:latin typeface="+mj-lt"/>
              </a:rPr>
              <a:t> </a:t>
            </a:r>
            <a:r>
              <a:rPr kumimoji="0" lang="en-US" sz="6400" b="1" i="0" u="none" strike="noStrike" kern="1200" cap="none" spc="0" normalizeH="0" baseline="0" noProof="0" dirty="0" err="1">
                <a:ln>
                  <a:noFill/>
                </a:ln>
                <a:solidFill>
                  <a:srgbClr val="F92D67"/>
                </a:solidFill>
                <a:effectLst/>
                <a:uLnTx/>
                <a:uFillTx/>
                <a:latin typeface="+mj-lt"/>
              </a:rPr>
              <a:t>em</a:t>
            </a:r>
            <a:r>
              <a:rPr kumimoji="0" lang="en-US" sz="6400" b="1" i="0" u="none" strike="noStrike" kern="1200" cap="none" spc="0" normalizeH="0" baseline="0" noProof="0" dirty="0">
                <a:ln>
                  <a:noFill/>
                </a:ln>
                <a:solidFill>
                  <a:srgbClr val="F92D67"/>
                </a:solidFill>
                <a:effectLst/>
                <a:uLnTx/>
                <a:uFillTx/>
                <a:latin typeface="+mj-lt"/>
              </a:rPr>
              <a:t>!</a:t>
            </a:r>
          </a:p>
        </p:txBody>
      </p:sp>
      <p:pic>
        <p:nvPicPr>
          <p:cNvPr id="3" name="Picture 2">
            <a:extLst>
              <a:ext uri="{FF2B5EF4-FFF2-40B4-BE49-F238E27FC236}">
                <a16:creationId xmlns:a16="http://schemas.microsoft.com/office/drawing/2014/main" id="{EBBF361E-F561-9F7D-45A5-664B39FAA2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1735" y="615317"/>
            <a:ext cx="4978053" cy="5627364"/>
          </a:xfrm>
          <a:prstGeom prst="rect">
            <a:avLst/>
          </a:prstGeom>
        </p:spPr>
      </p:pic>
    </p:spTree>
    <p:extLst>
      <p:ext uri="{BB962C8B-B14F-4D97-AF65-F5344CB8AC3E}">
        <p14:creationId xmlns:p14="http://schemas.microsoft.com/office/powerpoint/2010/main" val="2387207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855" t="1955"/>
          <a:stretch/>
        </p:blipFill>
        <p:spPr>
          <a:xfrm>
            <a:off x="643334" y="1532445"/>
            <a:ext cx="10939066" cy="4802456"/>
          </a:xfrm>
          <a:prstGeom prst="rect">
            <a:avLst/>
          </a:prstGeom>
        </p:spPr>
      </p:pic>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ellipse">
            <a:avLst/>
          </a:prstGeom>
        </p:spPr>
      </p:pic>
      <p:sp>
        <p:nvSpPr>
          <p:cNvPr id="12" name="Rounded Rectangle 11"/>
          <p:cNvSpPr/>
          <p:nvPr/>
        </p:nvSpPr>
        <p:spPr>
          <a:xfrm>
            <a:off x="803564" y="2118254"/>
            <a:ext cx="10515600" cy="1676400"/>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t"/>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Một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đêm</a:t>
            </a:r>
            <a:r>
              <a:rPr lang="en-US" sz="2400" dirty="0">
                <a:solidFill>
                  <a:srgbClr val="00206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Mã</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Lương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thấy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một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cụ</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tóc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bạc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phơ</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err="1">
                <a:solidFill>
                  <a:srgbClr val="002060"/>
                </a:solidFill>
                <a:latin typeface="Times New Roman" panose="02020603050405020304" pitchFamily="18" charset="0"/>
                <a:cs typeface="Times New Roman" panose="02020603050405020304" pitchFamily="18" charset="0"/>
              </a:rPr>
              <a:t>đưa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em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cây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bút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sáng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lấp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lánh</a:t>
            </a:r>
            <a:r>
              <a:rPr lang="en-US" sz="2400" dirty="0">
                <a:solidFill>
                  <a:srgbClr val="00206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Em</a:t>
            </a:r>
            <a:r>
              <a:rPr lang="en-US" sz="2400" dirty="0">
                <a:solidFill>
                  <a:srgbClr val="002060"/>
                </a:solidFill>
                <a:latin typeface="Times New Roman" panose="02020603050405020304" pitchFamily="18" charset="0"/>
                <a:cs typeface="Times New Roman" panose="02020603050405020304" pitchFamily="18" charset="0"/>
              </a:rPr>
              <a:t> reo </a:t>
            </a:r>
            <a:r>
              <a:rPr lang="en-US" sz="2400" dirty="0" err="1">
                <a:solidFill>
                  <a:srgbClr val="002060"/>
                </a:solidFill>
                <a:latin typeface="Times New Roman" panose="02020603050405020304" pitchFamily="18" charset="0"/>
                <a:cs typeface="Times New Roman" panose="02020603050405020304" pitchFamily="18" charset="0"/>
              </a:rPr>
              <a:t>lên</a:t>
            </a:r>
            <a:r>
              <a:rPr lang="en-US" sz="2400" dirty="0">
                <a:solidFill>
                  <a:srgbClr val="002060"/>
                </a:solidFill>
                <a:latin typeface="Times New Roman" panose="02020603050405020304" pitchFamily="18" charset="0"/>
                <a:cs typeface="Times New Roman" panose="02020603050405020304" pitchFamily="18" charset="0"/>
              </a:rPr>
              <a:t>: “ </a:t>
            </a:r>
            <a:r>
              <a:rPr lang="en-US" sz="2400" dirty="0" err="1">
                <a:solidFill>
                  <a:srgbClr val="002060"/>
                </a:solidFill>
                <a:latin typeface="Times New Roman" panose="02020603050405020304" pitchFamily="18" charset="0"/>
                <a:cs typeface="Times New Roman" panose="02020603050405020304" pitchFamily="18" charset="0"/>
              </a:rPr>
              <a:t>Cây</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bút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đẹp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quá</a:t>
            </a:r>
            <a:r>
              <a:rPr lang="en-US" sz="2400" dirty="0">
                <a:solidFill>
                  <a:srgbClr val="00206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Cháu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cảm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ơn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ông</a:t>
            </a:r>
            <a:r>
              <a:rPr lang="en-US" sz="2400" dirty="0">
                <a:solidFill>
                  <a:srgbClr val="002060"/>
                </a:solidFill>
                <a:latin typeface="Times New Roman" panose="02020603050405020304" pitchFamily="18" charset="0"/>
                <a:cs typeface="Times New Roman" panose="02020603050405020304" pitchFamily="18" charset="0"/>
              </a:rPr>
              <a:t>!”.</a:t>
            </a:r>
            <a:endParaRPr lang="vi-VN" sz="2400" dirty="0">
              <a:solidFill>
                <a:srgbClr val="00206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874923DD-2CD3-2D7E-2162-E433FE8F2CFE}"/>
              </a:ext>
            </a:extLst>
          </p:cNvPr>
          <p:cNvSpPr txBox="1"/>
          <p:nvPr/>
        </p:nvSpPr>
        <p:spPr>
          <a:xfrm>
            <a:off x="838200" y="777306"/>
            <a:ext cx="3429000" cy="578882"/>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đọc</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8000"/>
                </a:solidFill>
                <a:effectLst/>
                <a:uLnTx/>
                <a:uFillTx/>
                <a:latin typeface="Times New Roman" panose="02020603050405020304" pitchFamily="18" charset="0"/>
                <a:cs typeface="Times New Roman" panose="02020603050405020304" pitchFamily="18" charset="0"/>
              </a:rPr>
              <a:t>dài</a:t>
            </a:r>
            <a:endParaRPr kumimoji="0" lang="en-US" sz="2800" b="1" i="0" u="none" strike="noStrike" kern="1200" cap="none" spc="0" normalizeH="0" baseline="0" noProof="0" dirty="0">
              <a:ln>
                <a:noFill/>
              </a:ln>
              <a:solidFill>
                <a:srgbClr val="008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356133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ellipse">
            <a:avLst/>
          </a:prstGeom>
        </p:spPr>
      </p:pic>
      <p:sp>
        <p:nvSpPr>
          <p:cNvPr id="7" name="Rounded Rectangle 6"/>
          <p:cNvSpPr/>
          <p:nvPr/>
        </p:nvSpPr>
        <p:spPr>
          <a:xfrm>
            <a:off x="3325091" y="1938696"/>
            <a:ext cx="56734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Times New Roman" panose="02020603050405020304" pitchFamily="18" charset="0"/>
                <a:cs typeface="Times New Roman" panose="02020603050405020304" pitchFamily="18" charset="0"/>
              </a:rPr>
              <a:t>Đoạn</a:t>
            </a:r>
            <a:r>
              <a:rPr lang="en-US" sz="2400" dirty="0">
                <a:solidFill>
                  <a:srgbClr val="002060"/>
                </a:solidFill>
                <a:latin typeface="Times New Roman" panose="02020603050405020304" pitchFamily="18" charset="0"/>
                <a:cs typeface="Times New Roman" panose="02020603050405020304" pitchFamily="18" charset="0"/>
              </a:rPr>
              <a:t> 1: </a:t>
            </a:r>
            <a:r>
              <a:rPr lang="en-US" sz="2400" dirty="0" err="1">
                <a:solidFill>
                  <a:srgbClr val="002060"/>
                </a:solidFill>
                <a:latin typeface="Times New Roman" panose="02020603050405020304" pitchFamily="18" charset="0"/>
                <a:cs typeface="Times New Roman" panose="02020603050405020304" pitchFamily="18" charset="0"/>
              </a:rPr>
              <a:t>Từ</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đầu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đến</a:t>
            </a:r>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một cây bút vẽ.</a:t>
            </a:r>
          </a:p>
        </p:txBody>
      </p:sp>
      <p:sp>
        <p:nvSpPr>
          <p:cNvPr id="8" name="Rounded Rectangle 7"/>
          <p:cNvSpPr/>
          <p:nvPr/>
        </p:nvSpPr>
        <p:spPr>
          <a:xfrm>
            <a:off x="3325091" y="2703997"/>
            <a:ext cx="59782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Times New Roman" panose="02020603050405020304" pitchFamily="18" charset="0"/>
                <a:cs typeface="Times New Roman" panose="02020603050405020304" pitchFamily="18" charset="0"/>
              </a:rPr>
              <a:t>Đoạn</a:t>
            </a:r>
            <a:r>
              <a:rPr lang="en-US" sz="2400" dirty="0">
                <a:solidFill>
                  <a:srgbClr val="002060"/>
                </a:solidFill>
                <a:latin typeface="Times New Roman" panose="02020603050405020304" pitchFamily="18" charset="0"/>
                <a:cs typeface="Times New Roman" panose="02020603050405020304" pitchFamily="18" charset="0"/>
              </a:rPr>
              <a:t> 2: </a:t>
            </a:r>
            <a:r>
              <a:rPr lang="en-US" sz="2400" dirty="0" err="1">
                <a:solidFill>
                  <a:srgbClr val="002060"/>
                </a:solidFill>
                <a:latin typeface="Times New Roman" panose="02020603050405020304" pitchFamily="18" charset="0"/>
                <a:cs typeface="Times New Roman" panose="02020603050405020304" pitchFamily="18" charset="0"/>
              </a:rPr>
              <a:t>Tiếp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theo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đến</a:t>
            </a:r>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trong tay mình.</a:t>
            </a:r>
          </a:p>
        </p:txBody>
      </p:sp>
      <p:sp>
        <p:nvSpPr>
          <p:cNvPr id="9" name="Rounded Rectangle 8"/>
          <p:cNvSpPr/>
          <p:nvPr/>
        </p:nvSpPr>
        <p:spPr>
          <a:xfrm>
            <a:off x="3352800" y="3429000"/>
            <a:ext cx="6560128"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Times New Roman" panose="02020603050405020304" pitchFamily="18" charset="0"/>
                <a:cs typeface="Times New Roman" panose="02020603050405020304" pitchFamily="18" charset="0"/>
              </a:rPr>
              <a:t>Đoạn</a:t>
            </a:r>
            <a:r>
              <a:rPr lang="en-US" sz="2400" dirty="0">
                <a:solidFill>
                  <a:srgbClr val="002060"/>
                </a:solidFill>
                <a:latin typeface="Times New Roman" panose="02020603050405020304" pitchFamily="18" charset="0"/>
                <a:cs typeface="Times New Roman" panose="02020603050405020304" pitchFamily="18" charset="0"/>
              </a:rPr>
              <a:t> 3: </a:t>
            </a:r>
            <a:r>
              <a:rPr lang="en-US" sz="2400" dirty="0" err="1">
                <a:solidFill>
                  <a:srgbClr val="002060"/>
                </a:solidFill>
                <a:latin typeface="Times New Roman" panose="02020603050405020304" pitchFamily="18" charset="0"/>
                <a:cs typeface="Times New Roman" panose="02020603050405020304" pitchFamily="18" charset="0"/>
              </a:rPr>
              <a:t>Tiếp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theo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đến</a:t>
            </a:r>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em vẽ cho cuốc,...</a:t>
            </a:r>
          </a:p>
        </p:txBody>
      </p:sp>
      <p:sp>
        <p:nvSpPr>
          <p:cNvPr id="10" name="Rounded Rectangle 9"/>
          <p:cNvSpPr/>
          <p:nvPr/>
        </p:nvSpPr>
        <p:spPr>
          <a:xfrm>
            <a:off x="3359727" y="4123219"/>
            <a:ext cx="6781800"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rgbClr val="002060"/>
                </a:solidFill>
                <a:latin typeface="Times New Roman" panose="02020603050405020304" pitchFamily="18" charset="0"/>
                <a:cs typeface="Times New Roman" panose="02020603050405020304" pitchFamily="18" charset="0"/>
              </a:rPr>
              <a:t>Đoạn</a:t>
            </a:r>
            <a:r>
              <a:rPr lang="en-US" sz="2400" dirty="0">
                <a:solidFill>
                  <a:srgbClr val="002060"/>
                </a:solidFill>
                <a:latin typeface="Times New Roman" panose="02020603050405020304" pitchFamily="18" charset="0"/>
                <a:cs typeface="Times New Roman" panose="02020603050405020304" pitchFamily="18" charset="0"/>
              </a:rPr>
              <a:t> 4: </a:t>
            </a:r>
            <a:r>
              <a:rPr lang="en-US" sz="2400" dirty="0" err="1">
                <a:solidFill>
                  <a:srgbClr val="002060"/>
                </a:solidFill>
                <a:latin typeface="Times New Roman" panose="02020603050405020304" pitchFamily="18" charset="0"/>
                <a:cs typeface="Times New Roman" panose="02020603050405020304" pitchFamily="18" charset="0"/>
              </a:rPr>
              <a:t>Tiếp</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theo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đến</a:t>
            </a:r>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vẽ lò sưởi để sưởi.</a:t>
            </a:r>
          </a:p>
        </p:txBody>
      </p:sp>
      <p:sp>
        <p:nvSpPr>
          <p:cNvPr id="11" name="Rounded Rectangle 10"/>
          <p:cNvSpPr/>
          <p:nvPr/>
        </p:nvSpPr>
        <p:spPr>
          <a:xfrm>
            <a:off x="3325091" y="4864908"/>
            <a:ext cx="3539836" cy="548746"/>
          </a:xfrm>
          <a:prstGeom prst="roundRect">
            <a:avLst/>
          </a:prstGeom>
          <a:solidFill>
            <a:srgbClr val="FFFFFF">
              <a:alpha val="80000"/>
            </a:srgb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2400" dirty="0" err="1">
                <a:solidFill>
                  <a:schemeClr val="tx2">
                    <a:lumMod val="50000"/>
                  </a:schemeClr>
                </a:solidFill>
                <a:latin typeface="Times New Roman" panose="02020603050405020304" pitchFamily="18" charset="0"/>
                <a:cs typeface="Times New Roman" panose="02020603050405020304" pitchFamily="18" charset="0"/>
              </a:rPr>
              <a:t>Đoạn</a:t>
            </a:r>
            <a:r>
              <a:rPr lang="en-US" sz="2400" dirty="0">
                <a:solidFill>
                  <a:schemeClr val="tx2">
                    <a:lumMod val="50000"/>
                  </a:schemeClr>
                </a:solidFill>
                <a:latin typeface="Times New Roman" panose="02020603050405020304" pitchFamily="18" charset="0"/>
                <a:cs typeface="Times New Roman" panose="02020603050405020304" pitchFamily="18" charset="0"/>
              </a:rPr>
              <a:t> 5: </a:t>
            </a:r>
            <a:r>
              <a:rPr lang="en-US" sz="2400" dirty="0" err="1">
                <a:solidFill>
                  <a:schemeClr val="tx2">
                    <a:lumMod val="50000"/>
                  </a:schemeClr>
                </a:solidFill>
                <a:latin typeface="Times New Roman" panose="02020603050405020304" pitchFamily="18" charset="0"/>
                <a:cs typeface="Times New Roman" panose="02020603050405020304" pitchFamily="18" charset="0"/>
              </a:rPr>
              <a:t>Phần</a:t>
            </a:r>
            <a:r>
              <a:rPr 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sz="2400" dirty="0" err="1">
                <a:solidFill>
                  <a:schemeClr val="tx2">
                    <a:lumMod val="50000"/>
                  </a:schemeClr>
                </a:solidFill>
                <a:latin typeface="Times New Roman" panose="02020603050405020304" pitchFamily="18" charset="0"/>
                <a:cs typeface="Times New Roman" panose="02020603050405020304" pitchFamily="18" charset="0"/>
              </a:rPr>
              <a:t>còn</a:t>
            </a:r>
            <a:r>
              <a:rPr lang="en-US" sz="2400" dirty="0">
                <a:solidFill>
                  <a:schemeClr val="tx2">
                    <a:lumMod val="50000"/>
                  </a:schemeClr>
                </a:solidFill>
                <a:latin typeface="Times New Roman" panose="02020603050405020304" pitchFamily="18" charset="0"/>
                <a:cs typeface="Times New Roman" panose="02020603050405020304" pitchFamily="18" charset="0"/>
              </a:rPr>
              <a:t> </a:t>
            </a:r>
            <a:r>
              <a:rPr lang="en-US" sz="2400" dirty="0" err="1">
                <a:solidFill>
                  <a:schemeClr val="tx2">
                    <a:lumMod val="50000"/>
                  </a:schemeClr>
                </a:solidFill>
                <a:latin typeface="Times New Roman" panose="02020603050405020304" pitchFamily="18" charset="0"/>
                <a:cs typeface="Times New Roman" panose="02020603050405020304" pitchFamily="18" charset="0"/>
              </a:rPr>
              <a:t>lại</a:t>
            </a:r>
            <a:r>
              <a:rPr lang="en-US" sz="2400" dirty="0">
                <a:solidFill>
                  <a:schemeClr val="tx2">
                    <a:lumMod val="50000"/>
                  </a:schemeClr>
                </a:solidFill>
                <a:latin typeface="Times New Roman" panose="02020603050405020304" pitchFamily="18" charset="0"/>
                <a:cs typeface="Times New Roman" panose="02020603050405020304" pitchFamily="18" charset="0"/>
              </a:rPr>
              <a:t>.</a:t>
            </a:r>
            <a:endParaRPr lang="vi-VN" sz="24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874923DD-2CD3-2D7E-2162-E433FE8F2CFE}"/>
              </a:ext>
            </a:extLst>
          </p:cNvPr>
          <p:cNvSpPr txBox="1"/>
          <p:nvPr/>
        </p:nvSpPr>
        <p:spPr>
          <a:xfrm>
            <a:off x="838200" y="640318"/>
            <a:ext cx="2036618" cy="578882"/>
          </a:xfrm>
          <a:prstGeom prst="roundRect">
            <a:avLst/>
          </a:prstGeom>
          <a:noFill/>
          <a:ln w="28575">
            <a:noFill/>
            <a:prstDash val="sysDash"/>
          </a:ln>
        </p:spPr>
        <p:txBody>
          <a:bodyPr wrap="square">
            <a:spAutoFit/>
          </a:bodyPr>
          <a:lstStyle/>
          <a:p>
            <a:pPr algn="ctr"/>
            <a:r>
              <a:rPr lang="en-US" sz="2800" b="1" dirty="0">
                <a:solidFill>
                  <a:srgbClr val="008000"/>
                </a:solidFill>
                <a:latin typeface="Times New Roman" panose="02020603050405020304" pitchFamily="18" charset="0"/>
                <a:cs typeface="Times New Roman" panose="02020603050405020304" pitchFamily="18" charset="0"/>
              </a:rPr>
              <a:t>Chia </a:t>
            </a:r>
            <a:r>
              <a:rPr lang="en-US" sz="2800" b="1" dirty="0" err="1">
                <a:solidFill>
                  <a:srgbClr val="008000"/>
                </a:solidFill>
                <a:latin typeface="Times New Roman" panose="02020603050405020304" pitchFamily="18" charset="0"/>
                <a:cs typeface="Times New Roman" panose="02020603050405020304" pitchFamily="18" charset="0"/>
              </a:rPr>
              <a:t>đoạn</a:t>
            </a:r>
            <a:endParaRPr lang="en-US" sz="2800" b="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2321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ellipse">
            <a:avLst/>
          </a:prstGeom>
        </p:spPr>
      </p:pic>
      <p:grpSp>
        <p:nvGrpSpPr>
          <p:cNvPr id="3" name="Group 2"/>
          <p:cNvGrpSpPr/>
          <p:nvPr/>
        </p:nvGrpSpPr>
        <p:grpSpPr>
          <a:xfrm>
            <a:off x="838200" y="1524000"/>
            <a:ext cx="10591800" cy="2286000"/>
            <a:chOff x="762000" y="1828800"/>
            <a:chExt cx="10591800" cy="2286000"/>
          </a:xfrm>
        </p:grpSpPr>
        <p:sp>
          <p:nvSpPr>
            <p:cNvPr id="7" name="Rounded Rectangle 6"/>
            <p:cNvSpPr/>
            <p:nvPr/>
          </p:nvSpPr>
          <p:spPr>
            <a:xfrm>
              <a:off x="1038874" y="1938696"/>
              <a:ext cx="10314926" cy="2176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Ngày xưa, có một em bé rất thông minh, tên là Mã Lương. Mã Lương rất thích vẽ. Khi kiếm củi trên núi hay lúc cắt cỏ ven sông, em đều tập vẽ trên đất, trên đá. Em vẽ chim, tưởng như sắp được nghe chim hót; vẽ cá, tưởng được trông thấy cá bơi. Em ao ước có một cây bút vẽ.</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id="{83614C93-E449-DA3B-C4CC-2BB767F07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id="{6CB9475D-5FE6-AD42-327C-E5F28189D1C0}"/>
                  </a:ext>
                </a:extLst>
              </p:cNvPr>
              <p:cNvSpPr txBox="1"/>
              <p:nvPr/>
            </p:nvSpPr>
            <p:spPr>
              <a:xfrm>
                <a:off x="264712" y="960164"/>
                <a:ext cx="338839" cy="523220"/>
              </a:xfrm>
              <a:prstGeom prst="rect">
                <a:avLst/>
              </a:prstGeom>
              <a:noFill/>
            </p:spPr>
            <p:txBody>
              <a:bodyPr wrap="non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a:t>
                </a:r>
              </a:p>
            </p:txBody>
          </p:sp>
        </p:grpSp>
      </p:grpSp>
      <p:sp>
        <p:nvSpPr>
          <p:cNvPr id="4" name="Rectangle 3"/>
          <p:cNvSpPr/>
          <p:nvPr/>
        </p:nvSpPr>
        <p:spPr>
          <a:xfrm>
            <a:off x="4475476" y="1143000"/>
            <a:ext cx="2748381" cy="523220"/>
          </a:xfrm>
          <a:prstGeom prst="rect">
            <a:avLst/>
          </a:prstGeom>
        </p:spPr>
        <p:txBody>
          <a:bodyPr wrap="none">
            <a:spAutoFit/>
          </a:bodyPr>
          <a:lstStyle/>
          <a:p>
            <a:pPr algn="ctr"/>
            <a:r>
              <a:rPr lang="en-US" sz="2800" b="1" spc="-133" dirty="0">
                <a:solidFill>
                  <a:srgbClr val="FF0000"/>
                </a:solidFill>
                <a:latin typeface="Times New Roman" panose="02020603050405020304" pitchFamily="18" charset="0"/>
                <a:cs typeface="Times New Roman" panose="02020603050405020304" pitchFamily="18" charset="0"/>
              </a:rPr>
              <a:t>CÂY BÚT THẦN</a:t>
            </a:r>
            <a:endParaRPr lang="en-US" sz="2800" dirty="0">
              <a:solidFill>
                <a:schemeClr val="tx2">
                  <a:lumMod val="50000"/>
                </a:schemeClr>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1038873" y="3886200"/>
            <a:ext cx="9933927" cy="205740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Một đêm, Mã Lương mơ thấy một cụ già tóc bạc phơ đưa cho em cây bút sáng lấp lánh. Em reo lên: “Cây bút đẹp quá! Cháu cảm ơn ông!”. Tỉnh dậy, Mã Lương thấy cây bút vẫn trong tay mình.</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50770" cy="523220"/>
              </a:xfrm>
              <a:prstGeom prst="rect">
                <a:avLst/>
              </a:prstGeom>
              <a:noFill/>
            </p:spPr>
            <p:txBody>
              <a:bodyPr wrap="non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a:t>
                </a:r>
              </a:p>
            </p:txBody>
          </p:sp>
        </p:grpSp>
      </p:grpSp>
      <p:sp>
        <p:nvSpPr>
          <p:cNvPr id="22" name="TextBox 21">
            <a:extLst>
              <a:ext uri="{FF2B5EF4-FFF2-40B4-BE49-F238E27FC236}">
                <a16:creationId xmlns:a16="http://schemas.microsoft.com/office/drawing/2014/main" id="{874923DD-2CD3-2D7E-2162-E433FE8F2CFE}"/>
              </a:ext>
            </a:extLst>
          </p:cNvPr>
          <p:cNvSpPr txBox="1"/>
          <p:nvPr/>
        </p:nvSpPr>
        <p:spPr>
          <a:xfrm>
            <a:off x="838200" y="564118"/>
            <a:ext cx="4513502" cy="578882"/>
          </a:xfrm>
          <a:prstGeom prst="roundRect">
            <a:avLst/>
          </a:prstGeom>
          <a:noFill/>
          <a:ln w="28575">
            <a:noFill/>
            <a:prstDash val="sysDash"/>
          </a:ln>
        </p:spPr>
        <p:txBody>
          <a:bodyPr wrap="square">
            <a:spAutoFit/>
          </a:bodyPr>
          <a:lstStyle/>
          <a:p>
            <a:pPr algn="ctr"/>
            <a:r>
              <a:rPr lang="en-US" sz="2800" b="1" dirty="0" err="1">
                <a:solidFill>
                  <a:srgbClr val="008000"/>
                </a:solidFill>
                <a:latin typeface="Times New Roman" panose="02020603050405020304" pitchFamily="18" charset="0"/>
                <a:cs typeface="Times New Roman" panose="02020603050405020304" pitchFamily="18" charset="0"/>
              </a:rPr>
              <a:t>Luyện</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đọc</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đoạn</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nối</a:t>
            </a:r>
            <a:r>
              <a:rPr lang="en-US" sz="2800" b="1" dirty="0">
                <a:solidFill>
                  <a:srgbClr val="008000"/>
                </a:solidFill>
                <a:latin typeface="Times New Roman" panose="02020603050405020304" pitchFamily="18" charset="0"/>
                <a:cs typeface="Times New Roman" panose="02020603050405020304" pitchFamily="18" charset="0"/>
              </a:rPr>
              <a:t> </a:t>
            </a:r>
            <a:r>
              <a:rPr lang="en-US" sz="2800" b="1" dirty="0" err="1">
                <a:solidFill>
                  <a:srgbClr val="008000"/>
                </a:solidFill>
                <a:latin typeface="Times New Roman" panose="02020603050405020304" pitchFamily="18" charset="0"/>
                <a:cs typeface="Times New Roman" panose="02020603050405020304" pitchFamily="18" charset="0"/>
              </a:rPr>
              <a:t>tiếp</a:t>
            </a:r>
            <a:endParaRPr lang="en-US" sz="2800" b="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5178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a:blip r:embed="rId2"/>
          <a:stretch>
            <a:fillRect/>
          </a:stretch>
        </p:blipFill>
        <p:spPr>
          <a:xfrm>
            <a:off x="81718" y="15240"/>
            <a:ext cx="957155" cy="762066"/>
          </a:xfrm>
          <a:prstGeom prst="ellipse">
            <a:avLst/>
          </a:prstGeom>
        </p:spPr>
      </p:pic>
      <p:grpSp>
        <p:nvGrpSpPr>
          <p:cNvPr id="3" name="Group 2"/>
          <p:cNvGrpSpPr/>
          <p:nvPr/>
        </p:nvGrpSpPr>
        <p:grpSpPr>
          <a:xfrm>
            <a:off x="685800" y="457200"/>
            <a:ext cx="10210800" cy="1936380"/>
            <a:chOff x="762000" y="1828800"/>
            <a:chExt cx="10591800" cy="1905000"/>
          </a:xfrm>
        </p:grpSpPr>
        <p:sp>
          <p:nvSpPr>
            <p:cNvPr id="7" name="Rounded Rectangle 6"/>
            <p:cNvSpPr/>
            <p:nvPr/>
          </p:nvSpPr>
          <p:spPr>
            <a:xfrm>
              <a:off x="1038874" y="1938696"/>
              <a:ext cx="10314926" cy="17951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Mã Lương vẽ một con chim, chim tung </a:t>
              </a:r>
              <a:r>
                <a:rPr lang="vi-VN" sz="2400">
                  <a:solidFill>
                    <a:srgbClr val="002060"/>
                  </a:solidFill>
                  <a:latin typeface="Times New Roman" panose="02020603050405020304" pitchFamily="18" charset="0"/>
                  <a:cs typeface="Times New Roman" panose="02020603050405020304" pitchFamily="18" charset="0"/>
                </a:rPr>
                <a:t>cánh b</a:t>
              </a:r>
              <a:r>
                <a:rPr lang="en-US" sz="2400">
                  <a:solidFill>
                    <a:srgbClr val="002060"/>
                  </a:solidFill>
                  <a:latin typeface="Times New Roman" panose="02020603050405020304" pitchFamily="18" charset="0"/>
                  <a:cs typeface="Times New Roman" panose="02020603050405020304" pitchFamily="18" charset="0"/>
                </a:rPr>
                <a:t>ay</a:t>
              </a:r>
              <a:r>
                <a:rPr lang="vi-VN" sz="240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vẽ một con cá, cá vẫy đuôi trường xuống sông,… Mã Lương liền dùng bút thần vẽ cho người nghèo trong làng. Nhà nào không có cày, em vẽ cho cày. Nhà nào không có cuốc, em vẽ cho cuốc,...</a:t>
              </a:r>
            </a:p>
          </p:txBody>
        </p:sp>
        <p:grpSp>
          <p:nvGrpSpPr>
            <p:cNvPr id="13" name="Group 12"/>
            <p:cNvGrpSpPr/>
            <p:nvPr/>
          </p:nvGrpSpPr>
          <p:grpSpPr>
            <a:xfrm>
              <a:off x="762000" y="1828800"/>
              <a:ext cx="914801" cy="584333"/>
              <a:chOff x="-28110" y="914314"/>
              <a:chExt cx="851094" cy="584333"/>
            </a:xfrm>
          </p:grpSpPr>
          <p:pic>
            <p:nvPicPr>
              <p:cNvPr id="14" name="Picture 13">
                <a:extLst>
                  <a:ext uri="{FF2B5EF4-FFF2-40B4-BE49-F238E27FC236}">
                    <a16:creationId xmlns:a16="http://schemas.microsoft.com/office/drawing/2014/main" id="{83614C93-E449-DA3B-C4CC-2BB767F07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5" name="TextBox 14">
                <a:extLst>
                  <a:ext uri="{FF2B5EF4-FFF2-40B4-BE49-F238E27FC236}">
                    <a16:creationId xmlns:a16="http://schemas.microsoft.com/office/drawing/2014/main" id="{6CB9475D-5FE6-AD42-327C-E5F28189D1C0}"/>
                  </a:ext>
                </a:extLst>
              </p:cNvPr>
              <p:cNvSpPr txBox="1"/>
              <p:nvPr/>
            </p:nvSpPr>
            <p:spPr>
              <a:xfrm>
                <a:off x="264712" y="960164"/>
                <a:ext cx="351482" cy="514741"/>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3</a:t>
                </a:r>
              </a:p>
            </p:txBody>
          </p:sp>
        </p:grpSp>
      </p:grpSp>
      <p:grpSp>
        <p:nvGrpSpPr>
          <p:cNvPr id="19" name="Group 18"/>
          <p:cNvGrpSpPr/>
          <p:nvPr/>
        </p:nvGrpSpPr>
        <p:grpSpPr>
          <a:xfrm>
            <a:off x="685800" y="2362200"/>
            <a:ext cx="10210800" cy="2091290"/>
            <a:chOff x="1038873" y="3810000"/>
            <a:chExt cx="9933927" cy="2057400"/>
          </a:xfrm>
        </p:grpSpPr>
        <p:sp>
          <p:nvSpPr>
            <p:cNvPr id="8" name="Rounded Rectangle 7"/>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16" name="Group 15"/>
            <p:cNvGrpSpPr/>
            <p:nvPr/>
          </p:nvGrpSpPr>
          <p:grpSpPr>
            <a:xfrm>
              <a:off x="1038873" y="3810000"/>
              <a:ext cx="914801" cy="584333"/>
              <a:chOff x="-28110" y="914314"/>
              <a:chExt cx="851094" cy="584333"/>
            </a:xfrm>
          </p:grpSpPr>
          <p:pic>
            <p:nvPicPr>
              <p:cNvPr id="17" name="Picture 16">
                <a:extLst>
                  <a:ext uri="{FF2B5EF4-FFF2-40B4-BE49-F238E27FC236}">
                    <a16:creationId xmlns:a16="http://schemas.microsoft.com/office/drawing/2014/main" id="{83614C93-E449-DA3B-C4CC-2BB767F07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8" name="TextBox 17">
                <a:extLst>
                  <a:ext uri="{FF2B5EF4-FFF2-40B4-BE49-F238E27FC236}">
                    <a16:creationId xmlns:a16="http://schemas.microsoft.com/office/drawing/2014/main" id="{6CB9475D-5FE6-AD42-327C-E5F28189D1C0}"/>
                  </a:ext>
                </a:extLst>
              </p:cNvPr>
              <p:cNvSpPr txBox="1"/>
              <p:nvPr/>
            </p:nvSpPr>
            <p:spPr>
              <a:xfrm>
                <a:off x="264712" y="960164"/>
                <a:ext cx="329651" cy="514741"/>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4</a:t>
                </a:r>
              </a:p>
            </p:txBody>
          </p:sp>
        </p:grpSp>
      </p:grpSp>
      <p:grpSp>
        <p:nvGrpSpPr>
          <p:cNvPr id="21" name="Group 20"/>
          <p:cNvGrpSpPr/>
          <p:nvPr/>
        </p:nvGrpSpPr>
        <p:grpSpPr>
          <a:xfrm>
            <a:off x="762000" y="4419600"/>
            <a:ext cx="10134600" cy="2091290"/>
            <a:chOff x="1038873" y="3810000"/>
            <a:chExt cx="9933927" cy="2057400"/>
          </a:xfrm>
        </p:grpSpPr>
        <p:sp>
          <p:nvSpPr>
            <p:cNvPr id="22" name="Rounded Rectangle 21"/>
            <p:cNvSpPr/>
            <p:nvPr/>
          </p:nvSpPr>
          <p:spPr>
            <a:xfrm>
              <a:off x="1295400" y="3919896"/>
              <a:ext cx="9677400" cy="1947504"/>
            </a:xfrm>
            <a:prstGeom prst="roundRect">
              <a:avLst/>
            </a:prstGeom>
            <a:solidFill>
              <a:srgbClr val="FFFFFF">
                <a:alpha val="80000"/>
              </a:srgb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rPr>
                <a:t>Biết chuyện, một phú ông trong làng sai đầy tớ: “Mau bắt Mã Lương về cho ta!”. Hắn bắt Mã Lương vẽ theo ý muốn của hắn. Mã Lương không chịu. Hắn nhốt em vào chuồng ngựa bỏ đói, bỏ rét. Nhưng Mã Lương vẽ bánh để ăn, vẽ lò sưởi để sưởi.</a:t>
              </a:r>
            </a:p>
          </p:txBody>
        </p:sp>
        <p:grpSp>
          <p:nvGrpSpPr>
            <p:cNvPr id="23" name="Group 22"/>
            <p:cNvGrpSpPr/>
            <p:nvPr/>
          </p:nvGrpSpPr>
          <p:grpSpPr>
            <a:xfrm>
              <a:off x="1038873" y="3810000"/>
              <a:ext cx="914801" cy="584333"/>
              <a:chOff x="-28110" y="914314"/>
              <a:chExt cx="851094" cy="584333"/>
            </a:xfrm>
          </p:grpSpPr>
          <p:pic>
            <p:nvPicPr>
              <p:cNvPr id="24" name="Picture 23">
                <a:extLst>
                  <a:ext uri="{FF2B5EF4-FFF2-40B4-BE49-F238E27FC236}">
                    <a16:creationId xmlns:a16="http://schemas.microsoft.com/office/drawing/2014/main" id="{83614C93-E449-DA3B-C4CC-2BB767F07E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25" name="TextBox 24">
                <a:extLst>
                  <a:ext uri="{FF2B5EF4-FFF2-40B4-BE49-F238E27FC236}">
                    <a16:creationId xmlns:a16="http://schemas.microsoft.com/office/drawing/2014/main" id="{6CB9475D-5FE6-AD42-327C-E5F28189D1C0}"/>
                  </a:ext>
                </a:extLst>
              </p:cNvPr>
              <p:cNvSpPr txBox="1"/>
              <p:nvPr/>
            </p:nvSpPr>
            <p:spPr>
              <a:xfrm>
                <a:off x="264712" y="960164"/>
                <a:ext cx="332129" cy="514741"/>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cs typeface="Times New Roman" panose="02020603050405020304" pitchFamily="18" charset="0"/>
                  </a:rPr>
                  <a:t>5</a:t>
                </a:r>
              </a:p>
            </p:txBody>
          </p:sp>
        </p:grpSp>
      </p:grpSp>
    </p:spTree>
    <p:extLst>
      <p:ext uri="{BB962C8B-B14F-4D97-AF65-F5344CB8AC3E}">
        <p14:creationId xmlns:p14="http://schemas.microsoft.com/office/powerpoint/2010/main" val="331673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ÀI 32 CÂY BÚT THẦN [Read-Only]" id="{2E0B4656-6AE8-4787-B323-C2910D857FE1}" vid="{B4C37E01-DF91-4BAC-B884-4A453CA1137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ÀI 32 CÂY BÚT THẦN [Read-Only]" id="{2E0B4656-6AE8-4787-B323-C2910D857FE1}" vid="{08A37308-A07F-4295-8430-2D6C1AA1E91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2704</TotalTime>
  <Words>3487</Words>
  <Application>Microsoft Office PowerPoint</Application>
  <PresentationFormat>Widescreen</PresentationFormat>
  <Paragraphs>184</Paragraphs>
  <Slides>51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51</vt:i4>
      </vt:variant>
    </vt:vector>
  </HeadingPairs>
  <TitlesOfParts>
    <vt:vector size="58" baseType="lpstr">
      <vt:lpstr>#9Slide03 AmpleSoft Bold</vt:lpstr>
      <vt:lpstr>Calibri</vt:lpstr>
      <vt:lpstr>Nunito Black</vt:lpstr>
      <vt:lpstr>Times New Roman</vt:lpstr>
      <vt:lpstr>Arial</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Dinh Le</cp:lastModifiedBy>
  <cp:revision>112</cp:revision>
  <dcterms:created xsi:type="dcterms:W3CDTF">2006-08-16T00:00:00Z</dcterms:created>
  <dcterms:modified xsi:type="dcterms:W3CDTF">2022-12-30T07:44:03Z</dcterms:modified>
  <dc:identifier>DAFDiO2oNAs</dc:identifier>
</cp:coreProperties>
</file>