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335" r:id="rId3"/>
    <p:sldId id="258" r:id="rId4"/>
    <p:sldId id="406" r:id="rId5"/>
    <p:sldId id="407" r:id="rId6"/>
    <p:sldId id="408" r:id="rId7"/>
    <p:sldId id="409" r:id="rId8"/>
    <p:sldId id="410" r:id="rId9"/>
    <p:sldId id="411" r:id="rId10"/>
    <p:sldId id="281" r:id="rId11"/>
    <p:sldId id="284"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Mulish" pitchFamily="2" charset="0"/>
      <p:regular r:id="rId20"/>
      <p:bold r:id="rId21"/>
      <p:italic r:id="rId22"/>
      <p:boldItalic r:id="rId23"/>
    </p:embeddedFont>
    <p:embeddedFont>
      <p:font typeface="Nunito Black" pitchFamily="2" charset="0"/>
      <p:bold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2022-12-05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0673-6798-4590-9ED4-019C55E20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80DA3-5F30-402E-B483-E294013C2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3DD67-60D2-4094-8E7B-C9B384AEBF50}"/>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1AD6E0BF-875E-4723-B2D9-0D8CE559E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9A2A5-2A88-4790-87AE-C4D811A5B02F}"/>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350681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31B5-F651-4A94-B028-7C38190CE9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01C22-4DAD-4DFC-A05B-19ECB8527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ADA48-B2B4-4D3A-93B7-AAE1C0A66D88}"/>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3EC69040-C345-45F8-9E70-296511F5A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CCA6C-4F72-4236-9C74-F924FEC00F2B}"/>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789560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E964-0B19-4A22-80D7-18979A6578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953AFF-AA87-47AE-B3A4-08FD0FD68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1E0342-502B-4A3A-B90C-964F9465F08A}"/>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EC3351DD-229C-472D-A151-81A888164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ABB86-1F40-4BD3-9822-28526062867B}"/>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676936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01FF-D84A-42E0-B7B6-B62E2B979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87F4E-F69A-4B1E-9586-BBF1D098C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B8A61-731B-40DF-AD9D-F06027641C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F88D6-EC5E-48DB-BBAD-772B71CB4F96}"/>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6" name="Footer Placeholder 5">
            <a:extLst>
              <a:ext uri="{FF2B5EF4-FFF2-40B4-BE49-F238E27FC236}">
                <a16:creationId xmlns:a16="http://schemas.microsoft.com/office/drawing/2014/main" id="{4BCB3102-BA59-4D3D-AE02-57FA07734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5A69C-FF95-4D3E-8B7F-6166FE50CEC4}"/>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373362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6E58-BE0F-4283-92C6-B65CB6AF36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EA3169-AC3A-43C5-A40B-6C500C4947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F9E0B-3150-4C99-BD7C-3EC6EACE5D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F1424-4A1B-49C4-B753-86952A820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716F67-EF51-4B47-9EAE-0A720B4DFB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D1F69D-C814-4960-B453-6F0FBB2A3A9C}"/>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8" name="Footer Placeholder 7">
            <a:extLst>
              <a:ext uri="{FF2B5EF4-FFF2-40B4-BE49-F238E27FC236}">
                <a16:creationId xmlns:a16="http://schemas.microsoft.com/office/drawing/2014/main" id="{EEDF291B-D8E7-4D7B-9B2A-A1E8E62B8B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329B50-9DC2-4AA8-94E9-CD59A04D2EC0}"/>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382903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F8F8-C1A4-4DBA-B79B-8484680AD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B26B9E-7813-49E0-B026-B8E5B2638419}"/>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4" name="Footer Placeholder 3">
            <a:extLst>
              <a:ext uri="{FF2B5EF4-FFF2-40B4-BE49-F238E27FC236}">
                <a16:creationId xmlns:a16="http://schemas.microsoft.com/office/drawing/2014/main" id="{26A52837-6A5F-4239-87EA-A9695AA653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225B4A-32EC-4CE5-BE60-2ED452513F33}"/>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96623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02AEF-A5FC-46C1-8485-8153F7F8F8B8}"/>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3" name="Footer Placeholder 2">
            <a:extLst>
              <a:ext uri="{FF2B5EF4-FFF2-40B4-BE49-F238E27FC236}">
                <a16:creationId xmlns:a16="http://schemas.microsoft.com/office/drawing/2014/main" id="{FBCC31A9-BE8A-46F9-9A2A-E1533AD06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AFA3EC-1A0E-48C9-85CD-E382FF1DB782}"/>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036590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6566-04EF-4070-B565-C6F700074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080B5-1BB6-4561-87EF-6B69783AE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D223F-8BCE-46ED-82F8-C42CF78EC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F4957A-429F-43DC-B23A-66502A1FD02B}"/>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6" name="Footer Placeholder 5">
            <a:extLst>
              <a:ext uri="{FF2B5EF4-FFF2-40B4-BE49-F238E27FC236}">
                <a16:creationId xmlns:a16="http://schemas.microsoft.com/office/drawing/2014/main" id="{B7372886-0714-43C2-B75F-3F8B999D7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AB078-7337-4221-9040-C01EF9B31E88}"/>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83377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F666-FB69-425A-B801-E79AB6022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E3E194-628D-4086-B660-9C64299C3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1063A-4381-41A6-AE0D-4AB801171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02EF8-3EA5-4C3B-85E3-9E2D5703A7A4}"/>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6" name="Footer Placeholder 5">
            <a:extLst>
              <a:ext uri="{FF2B5EF4-FFF2-40B4-BE49-F238E27FC236}">
                <a16:creationId xmlns:a16="http://schemas.microsoft.com/office/drawing/2014/main" id="{7F1FFD4E-9A92-4B42-89A0-5BD914788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B357F-3EFD-441B-8674-AB8ADB446D60}"/>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377144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AEA9-3438-4B03-9F04-C36542352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E1028-1101-4EDF-A7B1-E35D7BE5D1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50737-6B58-4218-99A3-A67C897CC551}"/>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E320118F-7F0F-49CB-8496-0E5AEA40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53FEE-CBFE-4B03-BC2F-9BC574651EB9}"/>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078664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4CA3F-4C7B-480D-A2EF-6DE47264EA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6D326E-6CEA-45BC-A396-54D239D4C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E4AA2-5950-474A-9100-0509C200DAE3}"/>
              </a:ext>
            </a:extLst>
          </p:cNvPr>
          <p:cNvSpPr>
            <a:spLocks noGrp="1"/>
          </p:cNvSpPr>
          <p:nvPr>
            <p:ph type="dt" sz="half" idx="10"/>
          </p:nvPr>
        </p:nvSpPr>
        <p:spPr/>
        <p:txBody>
          <a:body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554A8B20-ED70-4F6D-81BB-26D5B9341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144CB-B3F6-4437-B2BE-2ADD306E8A01}"/>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222565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2022-12-05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2022-12-05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2022-12-05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2022-12-05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2022-12-05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2022-12-05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8F5BC-382A-4611-801F-606EDAF23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7FCFBC-64D6-4D7E-ADC4-32C3692B8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68235-E250-4C43-8BA6-3A267F0D3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342A9-C333-4E94-A67E-7AEA011B6853}" type="datetimeFigureOut">
              <a:rPr lang="en-US" smtClean="0"/>
              <a:t>2022-12-05</a:t>
            </a:fld>
            <a:endParaRPr lang="en-US"/>
          </a:p>
        </p:txBody>
      </p:sp>
      <p:sp>
        <p:nvSpPr>
          <p:cNvPr id="5" name="Footer Placeholder 4">
            <a:extLst>
              <a:ext uri="{FF2B5EF4-FFF2-40B4-BE49-F238E27FC236}">
                <a16:creationId xmlns:a16="http://schemas.microsoft.com/office/drawing/2014/main" id="{DAF7D647-4281-4346-AF5E-E00702E4C4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6E55E4-103B-41F5-A0CD-A284DF28E0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B4EA1-A3CE-4E7F-A052-338EDB0DFA8C}" type="slidenum">
              <a:rPr lang="en-US" smtClean="0"/>
              <a:t>‹#›</a:t>
            </a:fld>
            <a:endParaRPr lang="en-US"/>
          </a:p>
        </p:txBody>
      </p:sp>
    </p:spTree>
    <p:extLst>
      <p:ext uri="{BB962C8B-B14F-4D97-AF65-F5344CB8AC3E}">
        <p14:creationId xmlns:p14="http://schemas.microsoft.com/office/powerpoint/2010/main" val="855590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6.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10" Type="http://schemas.microsoft.com/office/2007/relationships/hdphoto" Target="../media/hdphoto6.wdp"/><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10" Type="http://schemas.microsoft.com/office/2007/relationships/hdphoto" Target="../media/hdphoto6.wdp"/><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F99F60-2DEC-4DEF-9300-E3C8E7CE95D2}"/>
              </a:ext>
            </a:extLst>
          </p:cNvPr>
          <p:cNvSpPr txBox="1"/>
          <p:nvPr/>
        </p:nvSpPr>
        <p:spPr>
          <a:xfrm>
            <a:off x="1045097" y="1161533"/>
            <a:ext cx="105200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 </a:t>
            </a:r>
            <a:r>
              <a:rPr lang="vi-VN" sz="40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bảy</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ngày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03</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tháng 12 năm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86CD55A-3A1C-2B36-B586-88D197671F2E}"/>
              </a:ext>
            </a:extLst>
          </p:cNvPr>
          <p:cNvSpPr txBox="1"/>
          <p:nvPr/>
        </p:nvSpPr>
        <p:spPr>
          <a:xfrm>
            <a:off x="2133601" y="2659559"/>
            <a:ext cx="90201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Viết đoạn văn tả đồ vật em yêu thích</a:t>
            </a:r>
            <a:endPar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E92E1-93B4-4423-B330-D571BF659161}"/>
              </a:ext>
            </a:extLst>
          </p:cNvPr>
          <p:cNvSpPr txBox="1"/>
          <p:nvPr/>
        </p:nvSpPr>
        <p:spPr>
          <a:xfrm>
            <a:off x="1555750" y="2413337"/>
            <a:ext cx="9080499" cy="1015663"/>
          </a:xfrm>
          <a:prstGeom prst="rect">
            <a:avLst/>
          </a:prstGeom>
          <a:noFill/>
        </p:spPr>
        <p:txBody>
          <a:bodyPr wrap="square" rtlCol="0">
            <a:spAutoFit/>
          </a:bodyPr>
          <a:lstStyle>
            <a:defPPr>
              <a:defRPr lang="en-US"/>
            </a:defPPr>
            <a:lvl1pPr>
              <a:defRPr sz="6600">
                <a:latin typeface="Mulish"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Mulish" pitchFamily="2" charset="0"/>
                <a:ea typeface="+mn-ea"/>
                <a:cs typeface="+mn-cs"/>
              </a:rPr>
              <a:t>Chào tạm biệt các con.</a:t>
            </a:r>
          </a:p>
        </p:txBody>
      </p:sp>
    </p:spTree>
    <p:extLst>
      <p:ext uri="{BB962C8B-B14F-4D97-AF65-F5344CB8AC3E}">
        <p14:creationId xmlns:p14="http://schemas.microsoft.com/office/powerpoint/2010/main" val="3557099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3BE1-5621-4CB0-8804-D12E704AE017}"/>
              </a:ext>
            </a:extLst>
          </p:cNvPr>
          <p:cNvSpPr>
            <a:spLocks noGrp="1"/>
          </p:cNvSpPr>
          <p:nvPr>
            <p:ph type="title"/>
          </p:nvPr>
        </p:nvSpPr>
        <p:spPr>
          <a:xfrm>
            <a:off x="3572878" y="2522537"/>
            <a:ext cx="5628272" cy="1325563"/>
          </a:xfrm>
        </p:spPr>
        <p:txBody>
          <a:bodyPr>
            <a:noAutofit/>
          </a:bodyPr>
          <a:lstStyle/>
          <a:p>
            <a:r>
              <a:rPr lang="en-US" sz="7200" b="1">
                <a:ln w="9525">
                  <a:solidFill>
                    <a:schemeClr val="bg1"/>
                  </a:solidFill>
                  <a:prstDash val="solid"/>
                </a:ln>
                <a:solidFill>
                  <a:schemeClr val="accent5"/>
                </a:solidFill>
                <a:effectLst>
                  <a:outerShdw blurRad="50800" dist="38100" dir="2700000" algn="tl" rotWithShape="0">
                    <a:prstClr val="black">
                      <a:alpha val="40000"/>
                    </a:prstClr>
                  </a:outerShdw>
                </a:effectLst>
                <a:latin typeface="Mulish" pitchFamily="2" charset="0"/>
              </a:rPr>
              <a:t>KHỞI ĐỘNG</a:t>
            </a:r>
          </a:p>
        </p:txBody>
      </p:sp>
    </p:spTree>
    <p:extLst>
      <p:ext uri="{BB962C8B-B14F-4D97-AF65-F5344CB8AC3E}">
        <p14:creationId xmlns:p14="http://schemas.microsoft.com/office/powerpoint/2010/main" val="27540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82379" y="457539"/>
            <a:ext cx="10034112" cy="544830"/>
          </a:xfrm>
          <a:prstGeom prst="roundRect">
            <a:avLst/>
          </a:prstGeom>
          <a:ln w="57150">
            <a:noFill/>
          </a:ln>
        </p:spPr>
        <p:txBody>
          <a:bodyPr wrap="square">
            <a:spAutoFit/>
          </a:bodyPr>
          <a:lstStyle/>
          <a:p>
            <a:r>
              <a:rPr lang="vi-VN" sz="2600" b="1" dirty="0">
                <a:solidFill>
                  <a:srgbClr val="00B050"/>
                </a:solidFill>
                <a:latin typeface="Nunito Black" pitchFamily="2" charset="0"/>
              </a:rPr>
              <a:t>Câu 4</a:t>
            </a:r>
            <a:r>
              <a:rPr lang="en-US" sz="2600" b="1" dirty="0">
                <a:solidFill>
                  <a:srgbClr val="00B050"/>
                </a:solidFill>
                <a:latin typeface="Nunito Black" pitchFamily="2" charset="0"/>
              </a:rPr>
              <a:t>: </a:t>
            </a:r>
            <a:r>
              <a:rPr lang="vi-VN" sz="2600" b="1" dirty="0">
                <a:solidFill>
                  <a:srgbClr val="00B050"/>
                </a:solidFill>
                <a:latin typeface="Nunito Black" pitchFamily="2" charset="0"/>
              </a:rPr>
              <a:t>Đọc bài Cái đồng hồ dưới đây và thực hiện yêu cầu.</a:t>
            </a:r>
            <a:endParaRPr lang="vi-VN" sz="2600" dirty="0">
              <a:solidFill>
                <a:srgbClr val="00B050"/>
              </a:solidFill>
              <a:latin typeface="Nunito Black" pitchFamily="2" charset="0"/>
            </a:endParaRPr>
          </a:p>
        </p:txBody>
      </p:sp>
      <p:pic>
        <p:nvPicPr>
          <p:cNvPr id="6" name="Picture 5"/>
          <p:cNvPicPr>
            <a:picLocks noChangeAspect="1"/>
          </p:cNvPicPr>
          <p:nvPr/>
        </p:nvPicPr>
        <p:blipFill rotWithShape="1">
          <a:blip r:embed="rId2"/>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705394" y="4600449"/>
            <a:ext cx="10789920" cy="1464231"/>
          </a:xfrm>
          <a:prstGeom prst="roundRect">
            <a:avLst/>
          </a:prstGeom>
          <a:noFill/>
          <a:ln w="57150">
            <a:solidFill>
              <a:srgbClr val="FFC000"/>
            </a:solidFill>
          </a:ln>
        </p:spPr>
        <p:txBody>
          <a:bodyPr wrap="square">
            <a:spAutoFit/>
          </a:bodyPr>
          <a:lstStyle/>
          <a:p>
            <a:pPr algn="just"/>
            <a:r>
              <a:rPr lang="vi-VN" sz="2000" dirty="0">
                <a:solidFill>
                  <a:srgbClr val="00B050"/>
                </a:solidFill>
                <a:latin typeface="Nunito Black" pitchFamily="2" charset="0"/>
              </a:rPr>
              <a:t>a. Tìm từ ngữ hoặc câu văn:</a:t>
            </a:r>
          </a:p>
          <a:p>
            <a:pPr algn="just"/>
            <a:r>
              <a:rPr lang="vi-VN" sz="2000" dirty="0">
                <a:solidFill>
                  <a:srgbClr val="7030A0"/>
                </a:solidFill>
                <a:latin typeface="Nunito Black" pitchFamily="2" charset="0"/>
              </a:rPr>
              <a:t>- Tả các bộ phận của đồng hồ (vỏ đồng hồ, kim đồng hồ,..)</a:t>
            </a:r>
          </a:p>
          <a:p>
            <a:pPr algn="just"/>
            <a:r>
              <a:rPr lang="vi-VN" sz="2000" dirty="0">
                <a:solidFill>
                  <a:srgbClr val="7030A0"/>
                </a:solidFill>
                <a:latin typeface="Nunito Black" pitchFamily="2" charset="0"/>
              </a:rPr>
              <a:t>- Tả âm thanh của đồng hồ (tiếng kim của đồng hồ, tiếng chuông của đồng hồ,…)</a:t>
            </a:r>
          </a:p>
          <a:p>
            <a:pPr algn="just"/>
            <a:r>
              <a:rPr lang="vi-VN" sz="2000" b="1" dirty="0">
                <a:solidFill>
                  <a:srgbClr val="00B050"/>
                </a:solidFill>
                <a:latin typeface="Nunito Black" pitchFamily="2" charset="0"/>
              </a:rPr>
              <a:t>b. Câu văn nào có hình ảnh so sánh?</a:t>
            </a:r>
            <a:endParaRPr lang="vi-VN" sz="2000" dirty="0">
              <a:solidFill>
                <a:srgbClr val="00B050"/>
              </a:solidFill>
              <a:latin typeface="Nunito Black" pitchFamily="2" charset="0"/>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483327" y="1093110"/>
            <a:ext cx="8569235" cy="3507343"/>
          </a:xfrm>
          <a:prstGeom prst="roundRect">
            <a:avLst/>
          </a:prstGeom>
          <a:noFill/>
          <a:ln w="57150">
            <a:noFill/>
          </a:ln>
        </p:spPr>
        <p:txBody>
          <a:bodyPr wrap="square">
            <a:spAutoFit/>
          </a:bodyPr>
          <a:lstStyle/>
          <a:p>
            <a:pPr algn="ctr"/>
            <a:r>
              <a:rPr lang="en-US" sz="2000" b="1" dirty="0">
                <a:latin typeface="Nunito Black" pitchFamily="2" charset="0"/>
              </a:rPr>
              <a:t> </a:t>
            </a:r>
            <a:r>
              <a:rPr lang="vi-VN" sz="2000" b="1" dirty="0">
                <a:solidFill>
                  <a:srgbClr val="0070C0"/>
                </a:solidFill>
                <a:latin typeface="Nunito Black" pitchFamily="2" charset="0"/>
              </a:rPr>
              <a:t>Cái đồng hồ</a:t>
            </a:r>
            <a:endParaRPr lang="vi-VN" sz="2000" dirty="0">
              <a:solidFill>
                <a:srgbClr val="0070C0"/>
              </a:solidFill>
              <a:latin typeface="Nunito Black" pitchFamily="2" charset="0"/>
            </a:endParaRPr>
          </a:p>
          <a:p>
            <a:pPr algn="just"/>
            <a:r>
              <a:rPr lang="vi-VN" sz="2000" dirty="0">
                <a:solidFill>
                  <a:srgbClr val="0070C0"/>
                </a:solidFill>
                <a:latin typeface="Nunito Black" pitchFamily="2" charset="0"/>
              </a:rPr>
              <a:t> </a:t>
            </a:r>
            <a:r>
              <a:rPr lang="en-US" sz="2000" dirty="0">
                <a:solidFill>
                  <a:srgbClr val="0070C0"/>
                </a:solidFill>
                <a:latin typeface="Nunito Black" pitchFamily="2" charset="0"/>
              </a:rPr>
              <a:t>	</a:t>
            </a:r>
            <a:r>
              <a:rPr lang="vi-VN" sz="2000" dirty="0">
                <a:solidFill>
                  <a:srgbClr val="0070C0"/>
                </a:solidFill>
                <a:latin typeface="Nunito Black" pitchFamily="2"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000" dirty="0">
              <a:solidFill>
                <a:srgbClr val="0070C0"/>
              </a:solidFill>
              <a:latin typeface="Nunito Black" pitchFamily="2" charset="0"/>
            </a:endParaRPr>
          </a:p>
          <a:p>
            <a:pPr algn="just"/>
            <a:r>
              <a:rPr lang="vi-VN" sz="2000" dirty="0">
                <a:solidFill>
                  <a:srgbClr val="0070C0"/>
                </a:solidFill>
                <a:latin typeface="Nunito Black" pitchFamily="2" charset="0"/>
              </a:rPr>
              <a:t>tí ta tí tách, chăm chỉ chạy rất đều, rất đúng. Nó nhắc nhở anh em tôi giờ ngủ, giờ chơi, giờ ăn, giờ học.</a:t>
            </a:r>
            <a:endParaRPr lang="en-US" sz="2000" dirty="0">
              <a:solidFill>
                <a:srgbClr val="0070C0"/>
              </a:solidFill>
              <a:latin typeface="Nunito Black" pitchFamily="2" charset="0"/>
            </a:endParaRPr>
          </a:p>
          <a:p>
            <a:pPr algn="just"/>
            <a:r>
              <a:rPr lang="en-US" sz="2000" dirty="0">
                <a:solidFill>
                  <a:srgbClr val="0070C0"/>
                </a:solidFill>
                <a:latin typeface="Nunito Black" pitchFamily="2" charset="0"/>
              </a:rPr>
              <a:t>                                                                          </a:t>
            </a:r>
            <a:r>
              <a:rPr lang="vi-VN" sz="2000" dirty="0">
                <a:solidFill>
                  <a:srgbClr val="0070C0"/>
                </a:solidFill>
                <a:latin typeface="Nunito Black" pitchFamily="2" charset="0"/>
              </a:rPr>
              <a:t>(Theo Vũ Tú Nam)</a:t>
            </a:r>
            <a:endParaRPr lang="en-US" sz="2000" dirty="0">
              <a:solidFill>
                <a:srgbClr val="0070C0"/>
              </a:solidFill>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pSp>
        <p:nvGrpSpPr>
          <p:cNvPr id="2" name="Group 1"/>
          <p:cNvGrpSpPr/>
          <p:nvPr/>
        </p:nvGrpSpPr>
        <p:grpSpPr>
          <a:xfrm>
            <a:off x="687712" y="1397176"/>
            <a:ext cx="10924400" cy="4653234"/>
            <a:chOff x="714606" y="1316494"/>
            <a:chExt cx="10924400" cy="465323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779758"/>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T</a:t>
              </a:r>
              <a:r>
                <a:rPr kumimoji="0" lang="vi-VN" sz="2400" b="0" i="0" u="none" strike="noStrike" kern="1200" cap="none" spc="0" normalizeH="0" baseline="0" noProof="0" dirty="0">
                  <a:ln>
                    <a:noFill/>
                  </a:ln>
                  <a:solidFill>
                    <a:srgbClr val="002060"/>
                  </a:solidFill>
                  <a:effectLst/>
                  <a:uLnTx/>
                  <a:uFillTx/>
                  <a:latin typeface="Nunito Black" pitchFamily="2" charset="0"/>
                </a:rPr>
                <a:t>ừ ngữ hoặc câu văn:</a:t>
              </a:r>
              <a:endParaRPr lang="vi-VN" sz="2400" dirty="0">
                <a:solidFill>
                  <a:srgbClr val="002060"/>
                </a:solidFill>
              </a:endParaRPr>
            </a:p>
            <a:p>
              <a:r>
                <a:rPr lang="vi-VN" sz="2400" dirty="0">
                  <a:solidFill>
                    <a:srgbClr val="002060"/>
                  </a:solidFill>
                  <a:latin typeface="Nunito Black" pitchFamily="2" charset="0"/>
                </a:rPr>
                <a:t>- Tả các bộ phận của đồng hồ:</a:t>
              </a:r>
            </a:p>
            <a:p>
              <a:r>
                <a:rPr lang="vi-VN" sz="2400" dirty="0">
                  <a:solidFill>
                    <a:srgbClr val="FF0000"/>
                  </a:solidFill>
                  <a:latin typeface="Nunito Black" pitchFamily="2" charset="0"/>
                </a:rPr>
                <a:t>+ Vỏ đồng hồ: vỏ bằng nhựa màu trắng</a:t>
              </a:r>
            </a:p>
            <a:p>
              <a:r>
                <a:rPr lang="vi-VN" sz="2400" dirty="0">
                  <a:solidFill>
                    <a:srgbClr val="FF0000"/>
                  </a:solidFill>
                  <a:latin typeface="Nunito Black" pitchFamily="2" charset="0"/>
                </a:rPr>
                <a:t>+ Kim đồng hồ: Đặc biệt là tối không có đèn, hai cái kim của nó cứ sáng lóe lên như đom đóm.</a:t>
              </a:r>
            </a:p>
            <a:p>
              <a:r>
                <a:rPr lang="vi-VN" sz="2400" dirty="0">
                  <a:solidFill>
                    <a:srgbClr val="002060"/>
                  </a:solidFill>
                  <a:latin typeface="Nunito Black" pitchFamily="2" charset="0"/>
                </a:rPr>
                <a:t>- Tả âm thanh của đồng hồ:</a:t>
              </a:r>
            </a:p>
            <a:p>
              <a:r>
                <a:rPr lang="vi-VN" sz="2400" dirty="0">
                  <a:solidFill>
                    <a:srgbClr val="FF0000"/>
                  </a:solidFill>
                  <a:latin typeface="Nunito Black" pitchFamily="2" charset="0"/>
                </a:rPr>
                <a:t>+ Tiếng kim của đồng hồ: tí ta tí tách</a:t>
              </a:r>
            </a:p>
            <a:p>
              <a:r>
                <a:rPr lang="vi-VN" sz="2400" dirty="0">
                  <a:solidFill>
                    <a:srgbClr val="FF0000"/>
                  </a:solidFill>
                  <a:latin typeface="Nunito Black" pitchFamily="2" charset="0"/>
                </a:rPr>
                <a:t>+ Tiếng chuông của đồng hồ: reo lên vang nhà, reo “ác” thật, vang và trong như dế cộ gáy sau đêm mưa.</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pSp>
        <p:nvGrpSpPr>
          <p:cNvPr id="5" name="Group 4"/>
          <p:cNvGrpSpPr/>
          <p:nvPr/>
        </p:nvGrpSpPr>
        <p:grpSpPr>
          <a:xfrm>
            <a:off x="-212037" y="268940"/>
            <a:ext cx="12081307" cy="6212541"/>
            <a:chOff x="-212037" y="268940"/>
            <a:chExt cx="12081307" cy="621254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37" y="268940"/>
              <a:ext cx="12081307" cy="6212541"/>
            </a:xfrm>
            <a:prstGeom prst="rect">
              <a:avLst/>
            </a:prstGeom>
          </p:spPr>
        </p:pic>
        <p:sp>
          <p:nvSpPr>
            <p:cNvPr id="9" name="Rounded Rectangle 8"/>
            <p:cNvSpPr/>
            <p:nvPr/>
          </p:nvSpPr>
          <p:spPr>
            <a:xfrm>
              <a:off x="1772789" y="3523127"/>
              <a:ext cx="8124246" cy="2145268"/>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b.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văn</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chứa</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hình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ảnh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so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sánh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hồ</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tôi</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tiếng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chuông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reo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ác</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vang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trong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như</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dế</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cộ</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gáy</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sau</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đêm</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mưa</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Nunito Black" pitchFamily="2" charset="0"/>
                </a:rPr>
                <a:t>+</a:t>
              </a:r>
              <a:r>
                <a:rPr lang="en-US" sz="2400" dirty="0">
                  <a:solidFill>
                    <a:srgbClr val="FF0000"/>
                  </a:solidFill>
                  <a:latin typeface="Nunito Black" pitchFamily="2" charset="0"/>
                </a:rPr>
                <a:t> </a:t>
              </a:r>
              <a:r>
                <a:rPr lang="en-US" sz="2400" dirty="0" err="1">
                  <a:solidFill>
                    <a:srgbClr val="FF0000"/>
                  </a:solidFill>
                  <a:latin typeface="Nunito Black" pitchFamily="2" charset="0"/>
                </a:rPr>
                <a:t>Đặc</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biệt</a:t>
              </a:r>
              <a:r>
                <a:rPr lang="en-US" sz="2400" dirty="0">
                  <a:solidFill>
                    <a:srgbClr val="FF0000"/>
                  </a:solidFill>
                  <a:latin typeface="Nunito Black" pitchFamily="2" charset="0"/>
                </a:rPr>
                <a:t> </a:t>
              </a:r>
              <a:r>
                <a:rPr lang="en-US" sz="2400" dirty="0" err="1">
                  <a:solidFill>
                    <a:srgbClr val="FF0000"/>
                  </a:solidFill>
                  <a:latin typeface="Nunito Black" pitchFamily="2" charset="0"/>
                </a:rPr>
                <a:t>là</a:t>
              </a:r>
              <a:r>
                <a:rPr lang="en-US" sz="2400" dirty="0">
                  <a:solidFill>
                    <a:srgbClr val="FF0000"/>
                  </a:solidFill>
                  <a:latin typeface="Nunito Black" pitchFamily="2" charset="0"/>
                </a:rPr>
                <a:t> </a:t>
              </a:r>
              <a:r>
                <a:rPr lang="en-US" sz="2400" dirty="0" err="1">
                  <a:solidFill>
                    <a:srgbClr val="FF0000"/>
                  </a:solidFill>
                  <a:latin typeface="Nunito Black" pitchFamily="2" charset="0"/>
                </a:rPr>
                <a:t>tối</a:t>
              </a:r>
              <a:r>
                <a:rPr lang="en-US" sz="2400" dirty="0">
                  <a:solidFill>
                    <a:srgbClr val="FF0000"/>
                  </a:solidFill>
                  <a:latin typeface="Nunito Black" pitchFamily="2" charset="0"/>
                </a:rPr>
                <a:t> </a:t>
              </a:r>
              <a:r>
                <a:rPr lang="en-US" sz="2400" dirty="0" err="1">
                  <a:solidFill>
                    <a:srgbClr val="FF0000"/>
                  </a:solidFill>
                  <a:latin typeface="Nunito Black" pitchFamily="2" charset="0"/>
                </a:rPr>
                <a:t>không</a:t>
              </a:r>
              <a:r>
                <a:rPr lang="en-US" sz="2400" dirty="0">
                  <a:solidFill>
                    <a:srgbClr val="FF0000"/>
                  </a:solidFill>
                  <a:latin typeface="Nunito Black" pitchFamily="2" charset="0"/>
                </a:rPr>
                <a:t> </a:t>
              </a:r>
              <a:r>
                <a:rPr lang="en-US" sz="2400" dirty="0" err="1">
                  <a:solidFill>
                    <a:srgbClr val="FF0000"/>
                  </a:solidFill>
                  <a:latin typeface="Nunito Black" pitchFamily="2" charset="0"/>
                </a:rPr>
                <a:t>có</a:t>
              </a:r>
              <a:r>
                <a:rPr lang="en-US" sz="2400" dirty="0">
                  <a:solidFill>
                    <a:srgbClr val="FF0000"/>
                  </a:solidFill>
                  <a:latin typeface="Nunito Black" pitchFamily="2" charset="0"/>
                </a:rPr>
                <a:t> </a:t>
              </a:r>
              <a:r>
                <a:rPr lang="en-US" sz="2400" dirty="0" err="1">
                  <a:solidFill>
                    <a:srgbClr val="FF0000"/>
                  </a:solidFill>
                  <a:latin typeface="Nunito Black" pitchFamily="2" charset="0"/>
                </a:rPr>
                <a:t>đèn</a:t>
              </a:r>
              <a:r>
                <a:rPr lang="en-US" sz="2400" dirty="0">
                  <a:solidFill>
                    <a:srgbClr val="FF0000"/>
                  </a:solidFill>
                  <a:latin typeface="Nunito Black" pitchFamily="2" charset="0"/>
                </a:rPr>
                <a:t>, </a:t>
              </a:r>
              <a:r>
                <a:rPr lang="en-US" sz="2400" dirty="0" err="1">
                  <a:solidFill>
                    <a:srgbClr val="FF0000"/>
                  </a:solidFill>
                  <a:latin typeface="Nunito Black" pitchFamily="2" charset="0"/>
                </a:rPr>
                <a:t>hai</a:t>
              </a:r>
              <a:r>
                <a:rPr lang="en-US" sz="2400" dirty="0">
                  <a:solidFill>
                    <a:srgbClr val="FF0000"/>
                  </a:solidFill>
                  <a:latin typeface="Nunito Black" pitchFamily="2" charset="0"/>
                </a:rPr>
                <a:t> </a:t>
              </a:r>
              <a:r>
                <a:rPr lang="en-US" sz="2400" dirty="0" err="1">
                  <a:solidFill>
                    <a:srgbClr val="FF0000"/>
                  </a:solidFill>
                  <a:latin typeface="Nunito Black" pitchFamily="2" charset="0"/>
                </a:rPr>
                <a:t>cái</a:t>
              </a:r>
              <a:r>
                <a:rPr lang="en-US" sz="2400" dirty="0">
                  <a:solidFill>
                    <a:srgbClr val="FF0000"/>
                  </a:solidFill>
                  <a:latin typeface="Nunito Black" pitchFamily="2" charset="0"/>
                </a:rPr>
                <a:t> </a:t>
              </a:r>
              <a:r>
                <a:rPr lang="en-US" sz="2400" dirty="0" err="1">
                  <a:solidFill>
                    <a:srgbClr val="FF0000"/>
                  </a:solidFill>
                  <a:latin typeface="Nunito Black" pitchFamily="2" charset="0"/>
                </a:rPr>
                <a:t>kim</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nó</a:t>
              </a:r>
              <a:r>
                <a:rPr lang="en-US" sz="2400" dirty="0">
                  <a:solidFill>
                    <a:srgbClr val="FF0000"/>
                  </a:solidFill>
                  <a:latin typeface="Nunito Black" pitchFamily="2" charset="0"/>
                </a:rPr>
                <a:t> </a:t>
              </a:r>
              <a:r>
                <a:rPr lang="en-US" sz="2400" dirty="0" err="1">
                  <a:solidFill>
                    <a:srgbClr val="FF0000"/>
                  </a:solidFill>
                  <a:latin typeface="Nunito Black" pitchFamily="2" charset="0"/>
                </a:rPr>
                <a:t>cứ</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loé</a:t>
              </a:r>
              <a:r>
                <a:rPr lang="en-US" sz="2400" dirty="0">
                  <a:solidFill>
                    <a:srgbClr val="FF0000"/>
                  </a:solidFill>
                  <a:latin typeface="Nunito Black" pitchFamily="2" charset="0"/>
                </a:rPr>
                <a:t> </a:t>
              </a:r>
              <a:r>
                <a:rPr lang="en-US" sz="2400" dirty="0" err="1">
                  <a:solidFill>
                    <a:srgbClr val="FF0000"/>
                  </a:solidFill>
                  <a:latin typeface="Nunito Black" pitchFamily="2" charset="0"/>
                </a:rPr>
                <a:t>lên</a:t>
              </a:r>
              <a:r>
                <a:rPr lang="en-US" sz="2400" dirty="0">
                  <a:solidFill>
                    <a:srgbClr val="FF0000"/>
                  </a:solidFill>
                  <a:latin typeface="Nunito Black" pitchFamily="2" charset="0"/>
                </a:rPr>
                <a:t> </a:t>
              </a:r>
              <a:r>
                <a:rPr lang="en-US" sz="2400" dirty="0" err="1">
                  <a:solidFill>
                    <a:srgbClr val="FF0000"/>
                  </a:solidFill>
                  <a:latin typeface="Nunito Black" pitchFamily="2" charset="0"/>
                </a:rPr>
                <a:t>như</a:t>
              </a:r>
              <a:r>
                <a:rPr lang="en-US" sz="2400" dirty="0">
                  <a:solidFill>
                    <a:srgbClr val="FF0000"/>
                  </a:solidFill>
                  <a:latin typeface="Nunito Black" pitchFamily="2" charset="0"/>
                </a:rPr>
                <a:t> </a:t>
              </a:r>
              <a:r>
                <a:rPr lang="en-US" sz="2400" dirty="0" err="1">
                  <a:solidFill>
                    <a:srgbClr val="FF0000"/>
                  </a:solidFill>
                  <a:latin typeface="Nunito Black" pitchFamily="2" charset="0"/>
                </a:rPr>
                <a:t>đom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đóm</a:t>
              </a:r>
              <a:r>
                <a:rPr lang="en-US" sz="2400" dirty="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46082" name="Picture 2" descr="Vẽ Tay đồng Hồ Báo Thức Hoạt Hình đồng Hồ Báo Thức Hình ảnh | Định dạng hình  ảnh PSD 611634684| vn.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9910192" y="5007409"/>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Phim Hoạt Hình Vẽ Tay đồng Hồ Báo Thức Màu đỏ Hình ảnh | Định dạng hình ảnh  AI 401500143|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5231" y="4900928"/>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7" name="Rectangle 6"/>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2107531" y="1454526"/>
            <a:ext cx="7097115" cy="3286584"/>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1" name="Picture 10"/>
          <p:cNvPicPr>
            <a:picLocks noChangeAspect="1"/>
          </p:cNvPicPr>
          <p:nvPr/>
        </p:nvPicPr>
        <p:blipFill>
          <a:blip r:embed="rId5"/>
          <a:stretch>
            <a:fillRect/>
          </a:stretch>
        </p:blipFill>
        <p:spPr>
          <a:xfrm>
            <a:off x="9918035" y="5160562"/>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661852" y="1370653"/>
            <a:ext cx="10951030" cy="3371136"/>
          </a:xfrm>
          <a:prstGeom prst="roundRect">
            <a:avLst/>
          </a:prstGeom>
          <a:solidFill>
            <a:schemeClr val="accent5">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4"/>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4"/>
          <p:cNvSpPr/>
          <p:nvPr/>
        </p:nvSpPr>
        <p:spPr>
          <a:xfrm>
            <a:off x="596536" y="1514346"/>
            <a:ext cx="10964093" cy="2962513"/>
          </a:xfrm>
          <a:prstGeom prst="roundRect">
            <a:avLst/>
          </a:prstGeom>
          <a:solidFill>
            <a:schemeClr val="accent2">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a:solidFill>
                  <a:srgbClr val="7030A0"/>
                </a:solidFill>
                <a:latin typeface="Nunito Black" pitchFamily="2" charset="0"/>
              </a:rPr>
              <a:t>	</a:t>
            </a:r>
            <a:r>
              <a:rPr lang="vi-VN" sz="2400" dirty="0">
                <a:solidFill>
                  <a:srgbClr val="7030A0"/>
                </a:solidFill>
                <a:latin typeface="Nunito Black" pitchFamily="2" charset="0"/>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4"/>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29C14-D15A-4B4A-B7D2-ACE4522A9D11}"/>
              </a:ext>
            </a:extLst>
          </p:cNvPr>
          <p:cNvSpPr/>
          <p:nvPr/>
        </p:nvSpPr>
        <p:spPr>
          <a:xfrm>
            <a:off x="2789946" y="2321004"/>
            <a:ext cx="7043916"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ulish" pitchFamily="2" charset="0"/>
                <a:ea typeface="+mn-ea"/>
                <a:cs typeface="+mn-cs"/>
              </a:rPr>
              <a:t>Củng cố</a:t>
            </a:r>
          </a:p>
        </p:txBody>
      </p:sp>
    </p:spTree>
    <p:extLst>
      <p:ext uri="{BB962C8B-B14F-4D97-AF65-F5344CB8AC3E}">
        <p14:creationId xmlns:p14="http://schemas.microsoft.com/office/powerpoint/2010/main" val="1420060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4254</TotalTime>
  <Words>696</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Nunito Black</vt:lpstr>
      <vt:lpstr>Calibri Light</vt:lpstr>
      <vt:lpstr>Calibri</vt:lpstr>
      <vt:lpstr>Times New Roman</vt:lpstr>
      <vt:lpstr>Mulish</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Dinh Le</cp:lastModifiedBy>
  <cp:revision>133</cp:revision>
  <dcterms:created xsi:type="dcterms:W3CDTF">2022-08-12T08:33:52Z</dcterms:created>
  <dcterms:modified xsi:type="dcterms:W3CDTF">2022-12-05T08:54:28Z</dcterms:modified>
</cp:coreProperties>
</file>