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335" r:id="rId3"/>
    <p:sldId id="258" r:id="rId4"/>
    <p:sldId id="391" r:id="rId5"/>
    <p:sldId id="393" r:id="rId6"/>
    <p:sldId id="395" r:id="rId7"/>
    <p:sldId id="419" r:id="rId8"/>
    <p:sldId id="420" r:id="rId9"/>
    <p:sldId id="281" r:id="rId10"/>
    <p:sldId id="284"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Mulish" pitchFamily="2" charset="0"/>
      <p:regular r:id="rId19"/>
      <p:bold r:id="rId20"/>
      <p:italic r:id="rId21"/>
      <p:boldItalic r:id="rId22"/>
    </p:embeddedFont>
    <p:embeddedFont>
      <p:font typeface="Nunito Black" pitchFamily="2" charset="0"/>
      <p:bold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2022-12-03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2022-12-03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0673-6798-4590-9ED4-019C55E20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80DA3-5F30-402E-B483-E294013C2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3DD67-60D2-4094-8E7B-C9B384AEBF50}"/>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1AD6E0BF-875E-4723-B2D9-0D8CE559E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9A2A5-2A88-4790-87AE-C4D811A5B02F}"/>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4042499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31B5-F651-4A94-B028-7C38190CE9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01C22-4DAD-4DFC-A05B-19ECB8527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ADA48-B2B4-4D3A-93B7-AAE1C0A66D88}"/>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3EC69040-C345-45F8-9E70-296511F5A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CA6C-4F72-4236-9C74-F924FEC00F2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46530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E964-0B19-4A22-80D7-18979A657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953AFF-AA87-47AE-B3A4-08FD0FD68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1E0342-502B-4A3A-B90C-964F9465F08A}"/>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EC3351DD-229C-472D-A151-81A88816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BB86-1F40-4BD3-9822-28526062867B}"/>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05375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01FF-D84A-42E0-B7B6-B62E2B979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87F4E-F69A-4B1E-9586-BBF1D098C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B8A61-731B-40DF-AD9D-F06027641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F88D6-EC5E-48DB-BBAD-772B71CB4F96}"/>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6" name="Footer Placeholder 5">
            <a:extLst>
              <a:ext uri="{FF2B5EF4-FFF2-40B4-BE49-F238E27FC236}">
                <a16:creationId xmlns:a16="http://schemas.microsoft.com/office/drawing/2014/main" id="{4BCB3102-BA59-4D3D-AE02-57FA07734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5A69C-FF95-4D3E-8B7F-6166FE50CEC4}"/>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386223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6E58-BE0F-4283-92C6-B65CB6AF3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A3169-AC3A-43C5-A40B-6C500C494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F9E0B-3150-4C99-BD7C-3EC6EACE5D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F1424-4A1B-49C4-B753-86952A820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716F67-EF51-4B47-9EAE-0A720B4DFB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1F69D-C814-4960-B453-6F0FBB2A3A9C}"/>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8" name="Footer Placeholder 7">
            <a:extLst>
              <a:ext uri="{FF2B5EF4-FFF2-40B4-BE49-F238E27FC236}">
                <a16:creationId xmlns:a16="http://schemas.microsoft.com/office/drawing/2014/main" id="{EEDF291B-D8E7-4D7B-9B2A-A1E8E62B8B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29B50-9DC2-4AA8-94E9-CD59A04D2EC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616546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F8F8-C1A4-4DBA-B79B-8484680AD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B26B9E-7813-49E0-B026-B8E5B2638419}"/>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4" name="Footer Placeholder 3">
            <a:extLst>
              <a:ext uri="{FF2B5EF4-FFF2-40B4-BE49-F238E27FC236}">
                <a16:creationId xmlns:a16="http://schemas.microsoft.com/office/drawing/2014/main" id="{26A52837-6A5F-4239-87EA-A9695AA653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225B4A-32EC-4CE5-BE60-2ED452513F33}"/>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684862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02AEF-A5FC-46C1-8485-8153F7F8F8B8}"/>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3" name="Footer Placeholder 2">
            <a:extLst>
              <a:ext uri="{FF2B5EF4-FFF2-40B4-BE49-F238E27FC236}">
                <a16:creationId xmlns:a16="http://schemas.microsoft.com/office/drawing/2014/main" id="{FBCC31A9-BE8A-46F9-9A2A-E1533AD06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AFA3EC-1A0E-48C9-85CD-E382FF1DB782}"/>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315992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6566-04EF-4070-B565-C6F700074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080B5-1BB6-4561-87EF-6B69783AE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D223F-8BCE-46ED-82F8-C42CF78EC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4957A-429F-43DC-B23A-66502A1FD02B}"/>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6" name="Footer Placeholder 5">
            <a:extLst>
              <a:ext uri="{FF2B5EF4-FFF2-40B4-BE49-F238E27FC236}">
                <a16:creationId xmlns:a16="http://schemas.microsoft.com/office/drawing/2014/main" id="{B7372886-0714-43C2-B75F-3F8B999D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AB078-7337-4221-9040-C01EF9B31E88}"/>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33931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2022-12-03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F666-FB69-425A-B801-E79AB6022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3E194-628D-4086-B660-9C64299C3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71063A-4381-41A6-AE0D-4AB801171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02EF8-3EA5-4C3B-85E3-9E2D5703A7A4}"/>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6" name="Footer Placeholder 5">
            <a:extLst>
              <a:ext uri="{FF2B5EF4-FFF2-40B4-BE49-F238E27FC236}">
                <a16:creationId xmlns:a16="http://schemas.microsoft.com/office/drawing/2014/main" id="{7F1FFD4E-9A92-4B42-89A0-5BD914788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B357F-3EFD-441B-8674-AB8ADB446D60}"/>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1167465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AEA9-3438-4B03-9F04-C36542352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E1028-1101-4EDF-A7B1-E35D7BE5D1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0737-6B58-4218-99A3-A67C897CC551}"/>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E320118F-7F0F-49CB-8496-0E5AEA40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53FEE-CBFE-4B03-BC2F-9BC574651EB9}"/>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71984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4CA3F-4C7B-480D-A2EF-6DE47264EA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6D326E-6CEA-45BC-A396-54D239D4C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E4AA2-5950-474A-9100-0509C200DAE3}"/>
              </a:ext>
            </a:extLst>
          </p:cNvPr>
          <p:cNvSpPr>
            <a:spLocks noGrp="1"/>
          </p:cNvSpPr>
          <p:nvPr>
            <p:ph type="dt" sz="half" idx="10"/>
          </p:nvPr>
        </p:nvSpPr>
        <p:spPr/>
        <p:txBody>
          <a:body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554A8B20-ED70-4F6D-81BB-26D5B9341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144CB-B3F6-4437-B2BE-2ADD306E8A01}"/>
              </a:ext>
            </a:extLst>
          </p:cNvPr>
          <p:cNvSpPr>
            <a:spLocks noGrp="1"/>
          </p:cNvSpPr>
          <p:nvPr>
            <p:ph type="sldNum" sz="quarter" idx="12"/>
          </p:nvPr>
        </p:nvSpPr>
        <p:spPr/>
        <p:txBody>
          <a:bodyPr/>
          <a:lstStyle/>
          <a:p>
            <a:fld id="{CDAB4EA1-A3CE-4E7F-A052-338EDB0DFA8C}" type="slidenum">
              <a:rPr lang="en-US" smtClean="0"/>
              <a:t>‹#›</a:t>
            </a:fld>
            <a:endParaRPr lang="en-US"/>
          </a:p>
        </p:txBody>
      </p:sp>
    </p:spTree>
    <p:extLst>
      <p:ext uri="{BB962C8B-B14F-4D97-AF65-F5344CB8AC3E}">
        <p14:creationId xmlns:p14="http://schemas.microsoft.com/office/powerpoint/2010/main" val="241519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2022-12-03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2022-12-03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2022-12-03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2022-12-03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2022-12-03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2022-12-03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2022-12-03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8F5BC-382A-4611-801F-606EDAF23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FCFBC-64D6-4D7E-ADC4-32C3692B8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68235-E250-4C43-8BA6-3A267F0D34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342A9-C333-4E94-A67E-7AEA011B6853}" type="datetimeFigureOut">
              <a:rPr lang="en-US" smtClean="0"/>
              <a:t>2022-12-03</a:t>
            </a:fld>
            <a:endParaRPr lang="en-US"/>
          </a:p>
        </p:txBody>
      </p:sp>
      <p:sp>
        <p:nvSpPr>
          <p:cNvPr id="5" name="Footer Placeholder 4">
            <a:extLst>
              <a:ext uri="{FF2B5EF4-FFF2-40B4-BE49-F238E27FC236}">
                <a16:creationId xmlns:a16="http://schemas.microsoft.com/office/drawing/2014/main" id="{DAF7D647-4281-4346-AF5E-E00702E4C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6E55E4-103B-41F5-A0CD-A284DF28E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B4EA1-A3CE-4E7F-A052-338EDB0DFA8C}" type="slidenum">
              <a:rPr lang="en-US" smtClean="0"/>
              <a:t>‹#›</a:t>
            </a:fld>
            <a:endParaRPr lang="en-US"/>
          </a:p>
        </p:txBody>
      </p:sp>
    </p:spTree>
    <p:extLst>
      <p:ext uri="{BB962C8B-B14F-4D97-AF65-F5344CB8AC3E}">
        <p14:creationId xmlns:p14="http://schemas.microsoft.com/office/powerpoint/2010/main" val="1923715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F99F60-2DEC-4DEF-9300-E3C8E7CE95D2}"/>
              </a:ext>
            </a:extLst>
          </p:cNvPr>
          <p:cNvSpPr txBox="1"/>
          <p:nvPr/>
        </p:nvSpPr>
        <p:spPr>
          <a:xfrm>
            <a:off x="1045097" y="1161533"/>
            <a:ext cx="105200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lang="en-US" sz="4000" b="1">
                <a:latin typeface="Times New Roman" panose="02020603050405020304" pitchFamily="18" charset="0"/>
                <a:ea typeface="Tahoma" panose="020B0604030504040204" pitchFamily="34" charset="0"/>
                <a:cs typeface="Times New Roman" panose="02020603050405020304" pitchFamily="18" charset="0"/>
              </a:rPr>
              <a:t> sáu, </a:t>
            </a:r>
            <a:r>
              <a:rPr kumimoji="0" lang="en-US" sz="4000" b="1" i="0" u="none" strike="noStrike" kern="1200" cap="none" spc="0" normalizeH="0" baseline="0" noProof="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ngày 02 tháng 12 năm </a:t>
            </a:r>
            <a:r>
              <a:rPr kumimoji="0" lang="en-US" sz="4000" b="1" i="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6CD55A-3A1C-2B36-B586-88D197671F2E}"/>
              </a:ext>
            </a:extLst>
          </p:cNvPr>
          <p:cNvSpPr txBox="1"/>
          <p:nvPr/>
        </p:nvSpPr>
        <p:spPr>
          <a:xfrm>
            <a:off x="2314152" y="2562850"/>
            <a:ext cx="8334797"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Mở rộng vốn từ về bạn trong nhà. So sánh</a:t>
            </a: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3BE1-5621-4CB0-8804-D12E704AE017}"/>
              </a:ext>
            </a:extLst>
          </p:cNvPr>
          <p:cNvSpPr>
            <a:spLocks noGrp="1"/>
          </p:cNvSpPr>
          <p:nvPr>
            <p:ph type="title"/>
          </p:nvPr>
        </p:nvSpPr>
        <p:spPr>
          <a:xfrm>
            <a:off x="3572878" y="2522537"/>
            <a:ext cx="5628272" cy="1325563"/>
          </a:xfrm>
        </p:spPr>
        <p:txBody>
          <a:bodyPr>
            <a:noAutofit/>
          </a:bodyPr>
          <a:lstStyle/>
          <a:p>
            <a:r>
              <a:rPr lang="en-US" sz="7200" b="1">
                <a:ln w="9525">
                  <a:solidFill>
                    <a:schemeClr val="bg1"/>
                  </a:solidFill>
                  <a:prstDash val="solid"/>
                </a:ln>
                <a:solidFill>
                  <a:schemeClr val="accent5"/>
                </a:solidFill>
                <a:effectLst>
                  <a:outerShdw blurRad="50800" dist="38100" dir="2700000" algn="tl" rotWithShape="0">
                    <a:prstClr val="black">
                      <a:alpha val="40000"/>
                    </a:prstClr>
                  </a:outerShdw>
                </a:effectLst>
                <a:latin typeface="Mulish" pitchFamily="2" charset="0"/>
              </a:rPr>
              <a:t>KHỞI ĐỘNG</a:t>
            </a:r>
          </a:p>
        </p:txBody>
      </p:sp>
    </p:spTree>
    <p:extLst>
      <p:ext uri="{BB962C8B-B14F-4D97-AF65-F5344CB8AC3E}">
        <p14:creationId xmlns:p14="http://schemas.microsoft.com/office/powerpoint/2010/main" val="27540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B050"/>
                </a:solidFill>
                <a:latin typeface="Nunito Black" pitchFamily="2" charset="0"/>
              </a:rPr>
              <a:t>Tìm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7" name="Rounded Rectangle 6"/>
          <p:cNvSpPr/>
          <p:nvPr/>
        </p:nvSpPr>
        <p:spPr>
          <a:xfrm>
            <a:off x="3239589" y="1720504"/>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700326" y="1720504"/>
            <a:ext cx="2482862"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Đồ</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a:solidFill>
                  <a:srgbClr val="002060"/>
                </a:solidFill>
                <a:latin typeface="Nunito Black" pitchFamily="2" charset="0"/>
              </a:rPr>
              <a:t>quạt</a:t>
            </a:r>
            <a:r>
              <a:rPr lang="en-US" sz="2800" dirty="0">
                <a:solidFill>
                  <a:srgbClr val="002060"/>
                </a:solidFill>
                <a:latin typeface="Nunito Black" pitchFamily="2" charset="0"/>
              </a:rPr>
              <a:t> </a:t>
            </a:r>
            <a:r>
              <a:rPr lang="en-US" sz="2800" dirty="0" err="1">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2690949" y="3496603"/>
            <a:ext cx="6792686" cy="2553891"/>
          </a:xfrm>
          <a:prstGeom prst="roundRect">
            <a:avLst/>
          </a:prstGeom>
          <a:ln w="57150">
            <a:solidFill>
              <a:srgbClr val="00B050"/>
            </a:solidFill>
          </a:ln>
        </p:spPr>
        <p:txBody>
          <a:bodyPr wrap="square">
            <a:spAutoFit/>
          </a:bodyPr>
          <a:lstStyle/>
          <a:p>
            <a:pPr algn="just"/>
            <a:r>
              <a:rPr lang="vi-VN" sz="2400" dirty="0">
                <a:solidFill>
                  <a:srgbClr val="002060"/>
                </a:solidFill>
                <a:latin typeface="Nunito Black" pitchFamily="2" charset="0"/>
              </a:rPr>
              <a:t>Vật nuôi: </a:t>
            </a:r>
            <a:r>
              <a:rPr lang="vi-VN" sz="2400" dirty="0">
                <a:solidFill>
                  <a:srgbClr val="FF0000"/>
                </a:solidFill>
                <a:latin typeface="Nunito Black" pitchFamily="2" charset="0"/>
              </a:rPr>
              <a:t>chó, thỏ, gà, cá vàng, chim sáo, vẹt, lợn, rùa, ba ba, chuột, vịt, ngan, ngỗng, bò, trâu, dê,…</a:t>
            </a:r>
          </a:p>
          <a:p>
            <a:pPr algn="just"/>
            <a:r>
              <a:rPr lang="vi-VN" sz="2400" dirty="0">
                <a:solidFill>
                  <a:srgbClr val="002060"/>
                </a:solidFill>
                <a:latin typeface="Nunito Black" pitchFamily="2" charset="0"/>
              </a:rPr>
              <a:t>Đồ đạc: </a:t>
            </a:r>
            <a:r>
              <a:rPr lang="vi-VN" sz="2400" dirty="0">
                <a:solidFill>
                  <a:srgbClr val="FF0000"/>
                </a:solidFill>
                <a:latin typeface="Nunito Black" pitchFamily="2" charset="0"/>
              </a:rPr>
              <a:t>ti vi, tủ lạnh, bàn ăn, đồng hồ, giường, tủ, bát, đĩa, thìa, điều hòa, quạt giấy, bếp ga, rổ, giá, bàn học, đèn học,….</a:t>
            </a: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6" name="Rounded Rectangle 5"/>
          <p:cNvSpPr/>
          <p:nvPr/>
        </p:nvSpPr>
        <p:spPr>
          <a:xfrm>
            <a:off x="896981" y="1437733"/>
            <a:ext cx="10062756" cy="337113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2400" dirty="0">
                <a:solidFill>
                  <a:srgbClr val="002060"/>
                </a:solidFill>
                <a:latin typeface="Nunito Black" pitchFamily="2"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Nunito Black" pitchFamily="2" charset="0"/>
              </a:rPr>
              <a:t>(Theo Phong Thu)</a:t>
            </a:r>
            <a:endParaRPr lang="en-US" sz="2400" dirty="0">
              <a:solidFill>
                <a:srgbClr val="002060"/>
              </a:solidFill>
              <a:latin typeface="Nunito Black" pitchFamily="2" charset="0"/>
            </a:endParaRPr>
          </a:p>
          <a:p>
            <a:r>
              <a:rPr lang="vi-VN" sz="2400" b="1" dirty="0">
                <a:solidFill>
                  <a:schemeClr val="accent2">
                    <a:lumMod val="50000"/>
                  </a:schemeClr>
                </a:solidFill>
                <a:latin typeface="Nunito Black" pitchFamily="2" charset="0"/>
              </a:rPr>
              <a:t>- Cánh buồm trên sông được so sánh với sự vật nào?</a:t>
            </a:r>
            <a:endParaRPr lang="vi-VN" sz="2400" dirty="0">
              <a:solidFill>
                <a:schemeClr val="accent2">
                  <a:lumMod val="50000"/>
                </a:schemeClr>
              </a:solidFill>
              <a:latin typeface="Nunito Black" pitchFamily="2" charset="0"/>
            </a:endParaRPr>
          </a:p>
          <a:p>
            <a:r>
              <a:rPr lang="vi-VN" sz="2400" b="1" dirty="0">
                <a:solidFill>
                  <a:schemeClr val="accent2">
                    <a:lumMod val="50000"/>
                  </a:schemeClr>
                </a:solidFill>
                <a:latin typeface="Nunito Black" pitchFamily="2" charset="0"/>
              </a:rPr>
              <a:t>- Nước </a:t>
            </a:r>
            <a:r>
              <a:rPr lang="vi-VN" sz="2400" b="1">
                <a:solidFill>
                  <a:schemeClr val="accent2">
                    <a:lumMod val="50000"/>
                  </a:schemeClr>
                </a:solidFill>
                <a:latin typeface="Nunito Black" pitchFamily="2" charset="0"/>
              </a:rPr>
              <a:t>sông </a:t>
            </a:r>
            <a:r>
              <a:rPr lang="en-US" sz="2400" b="1">
                <a:solidFill>
                  <a:schemeClr val="accent2">
                    <a:lumMod val="50000"/>
                  </a:schemeClr>
                </a:solidFill>
                <a:latin typeface="Nunito Black" pitchFamily="2" charset="0"/>
              </a:rPr>
              <a:t>nhấp nháy </a:t>
            </a:r>
            <a:r>
              <a:rPr lang="vi-VN" sz="2400" b="1">
                <a:solidFill>
                  <a:schemeClr val="accent2">
                    <a:lumMod val="50000"/>
                  </a:schemeClr>
                </a:solidFill>
                <a:latin typeface="Nunito Black" pitchFamily="2" charset="0"/>
              </a:rPr>
              <a:t>được </a:t>
            </a:r>
            <a:r>
              <a:rPr lang="vi-VN" sz="2400" b="1" dirty="0">
                <a:solidFill>
                  <a:schemeClr val="accent2">
                    <a:lumMod val="50000"/>
                  </a:schemeClr>
                </a:solidFill>
                <a:latin typeface="Nunito Black" pitchFamily="2" charset="0"/>
              </a:rPr>
              <a:t>ví với sự vật nào?</a:t>
            </a:r>
            <a:endParaRPr lang="vi-VN" sz="2400" dirty="0">
              <a:solidFill>
                <a:schemeClr val="accent2">
                  <a:lumMod val="50000"/>
                </a:schemeClr>
              </a:solidFill>
              <a:latin typeface="Nunito Black" pitchFamily="2" charset="0"/>
            </a:endParaRPr>
          </a:p>
        </p:txBody>
      </p:sp>
      <p:sp>
        <p:nvSpPr>
          <p:cNvPr id="7" name="Rounded Rectangle 6"/>
          <p:cNvSpPr/>
          <p:nvPr/>
        </p:nvSpPr>
        <p:spPr>
          <a:xfrm>
            <a:off x="2304953" y="5198598"/>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Nunito Black" pitchFamily="2" charset="0"/>
              </a:rPr>
              <a:t>- Cánh buồm được so sánh với cánh bướm nhỏ.</a:t>
            </a:r>
          </a:p>
          <a:p>
            <a:pPr algn="just"/>
            <a:r>
              <a:rPr lang="vi-VN" sz="2400" dirty="0">
                <a:solidFill>
                  <a:srgbClr val="FF0000"/>
                </a:solidFill>
                <a:latin typeface="Nunito Black" pitchFamily="2" charset="0"/>
              </a:rPr>
              <a:t>- Nước sông được ví như sao bay.</a:t>
            </a: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tàu</a:t>
            </a:r>
            <a:r>
              <a:rPr lang="en-US" dirty="0">
                <a:solidFill>
                  <a:srgbClr val="00B050"/>
                </a:solidFill>
                <a:latin typeface="Nunito Black" pitchFamily="2" charset="0"/>
              </a:rPr>
              <a:t> </a:t>
            </a:r>
            <a:r>
              <a:rPr lang="en-US" dirty="0" err="1">
                <a:solidFill>
                  <a:srgbClr val="00B050"/>
                </a:solidFill>
                <a:latin typeface="Nunito Black" pitchFamily="2" charset="0"/>
              </a:rPr>
              <a:t>cau</a:t>
            </a:r>
            <a:r>
              <a:rPr lang="en-US" dirty="0">
                <a:solidFill>
                  <a:srgbClr val="00B050"/>
                </a:solidFill>
                <a:latin typeface="Nunito Black" pitchFamily="2" charset="0"/>
              </a:rPr>
              <a:t> </a:t>
            </a:r>
            <a:r>
              <a:rPr lang="en-US" dirty="0" err="1">
                <a:solidFill>
                  <a:srgbClr val="00B050"/>
                </a:solidFill>
                <a:latin typeface="Nunito Black" pitchFamily="2" charset="0"/>
              </a:rPr>
              <a:t>vươn</a:t>
            </a:r>
            <a:r>
              <a:rPr lang="en-US" dirty="0">
                <a:solidFill>
                  <a:srgbClr val="00B050"/>
                </a:solidFill>
                <a:latin typeface="Nunito Black" pitchFamily="2" charset="0"/>
              </a:rPr>
              <a:t> </a:t>
            </a:r>
            <a:r>
              <a:rPr lang="en-US" dirty="0" err="1">
                <a:solidFill>
                  <a:srgbClr val="00B050"/>
                </a:solidFill>
                <a:latin typeface="Nunito Black" pitchFamily="2" charset="0"/>
              </a:rPr>
              <a:t>lên</a:t>
            </a:r>
            <a:r>
              <a:rPr lang="en-US" dirty="0">
                <a:solidFill>
                  <a:srgbClr val="00B050"/>
                </a:solidFill>
                <a:latin typeface="Nunito Black" pitchFamily="2" charset="0"/>
              </a:rPr>
              <a:t> </a:t>
            </a:r>
            <a:r>
              <a:rPr lang="en-US" dirty="0" err="1">
                <a:solidFill>
                  <a:srgbClr val="00B050"/>
                </a:solidFill>
                <a:latin typeface="Nunito Black" pitchFamily="2" charset="0"/>
              </a:rPr>
              <a:t>giữa</a:t>
            </a:r>
            <a:r>
              <a:rPr lang="en-US" dirty="0">
                <a:solidFill>
                  <a:srgbClr val="00B050"/>
                </a:solidFill>
                <a:latin typeface="Nunito Black" pitchFamily="2" charset="0"/>
              </a:rPr>
              <a:t> </a:t>
            </a:r>
            <a:r>
              <a:rPr lang="en-US" dirty="0" err="1">
                <a:solidFill>
                  <a:srgbClr val="00B050"/>
                </a:solidFill>
                <a:latin typeface="Nunito Black" pitchFamily="2" charset="0"/>
              </a:rPr>
              <a:t>trời</a:t>
            </a:r>
            <a:r>
              <a:rPr lang="en-US" dirty="0">
                <a:solidFill>
                  <a:srgbClr val="00B050"/>
                </a:solidFill>
                <a:latin typeface="Nunito Black" pitchFamily="2" charset="0"/>
              </a:rPr>
              <a:t>.</a:t>
            </a: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tang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pic>
        <p:nvPicPr>
          <p:cNvPr id="9" name="Picture 4" descr="Phạm Hoan: TRĂNG SÁNG SÂN NHÀ EM - Trần Đăng Khoa."/>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0693" y="110030"/>
            <a:ext cx="971686" cy="733527"/>
          </a:xfrm>
          <a:prstGeom prst="ellipse">
            <a:avLst/>
          </a:prstGeom>
        </p:spPr>
      </p:pic>
      <p:graphicFrame>
        <p:nvGraphicFramePr>
          <p:cNvPr id="2" name="Table 1"/>
          <p:cNvGraphicFramePr>
            <a:graphicFrameLocks noGrp="1"/>
          </p:cNvGraphicFramePr>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a:solidFill>
                            <a:srgbClr val="002060"/>
                          </a:solidFill>
                          <a:latin typeface="Nunito Black" pitchFamily="2" charset="0"/>
                        </a:rPr>
                        <a:t>Đoạn</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Hình</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ảnh</a:t>
                      </a:r>
                      <a:r>
                        <a:rPr lang="en-US" sz="2000" baseline="0" dirty="0">
                          <a:solidFill>
                            <a:srgbClr val="002060"/>
                          </a:solidFill>
                          <a:latin typeface="Nunito Black" pitchFamily="2" charset="0"/>
                        </a:rPr>
                        <a:t> so </a:t>
                      </a:r>
                      <a:r>
                        <a:rPr lang="en-US" sz="2000" baseline="0" dirty="0" err="1">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a:solidFill>
                            <a:srgbClr val="002060"/>
                          </a:solidFill>
                          <a:latin typeface="Nunito Black" pitchFamily="2" charset="0"/>
                        </a:rPr>
                        <a:t>Tác</a:t>
                      </a:r>
                      <a:r>
                        <a:rPr lang="en-US" sz="2000" baseline="0" dirty="0">
                          <a:solidFill>
                            <a:srgbClr val="002060"/>
                          </a:solidFill>
                          <a:latin typeface="Nunito Black" pitchFamily="2" charset="0"/>
                        </a:rPr>
                        <a:t> </a:t>
                      </a:r>
                      <a:r>
                        <a:rPr lang="en-US" sz="2000" baseline="0" dirty="0" err="1">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569131" y="2549324"/>
            <a:ext cx="2425337" cy="923330"/>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p>
          <a:p>
            <a:r>
              <a:rPr lang="en-US" dirty="0" err="1">
                <a:solidFill>
                  <a:srgbClr val="0070C0"/>
                </a:solidFill>
                <a:latin typeface="Nunito Black" pitchFamily="2" charset="0"/>
              </a:rPr>
              <a:t>Quanh</a:t>
            </a:r>
            <a:r>
              <a:rPr lang="en-US" dirty="0">
                <a:solidFill>
                  <a:srgbClr val="0070C0"/>
                </a:solidFill>
                <a:latin typeface="Nunito Black" pitchFamily="2" charset="0"/>
              </a:rPr>
              <a:t> </a:t>
            </a:r>
            <a:r>
              <a:rPr lang="en-US" dirty="0" err="1">
                <a:solidFill>
                  <a:srgbClr val="0070C0"/>
                </a:solidFill>
                <a:latin typeface="Nunito Black" pitchFamily="2" charset="0"/>
              </a:rPr>
              <a:t>núi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endParaRPr lang="en-US" dirty="0">
              <a:solidFill>
                <a:srgbClr val="0070C0"/>
              </a:solidFill>
              <a:latin typeface="Nunito Black" pitchFamily="2" charset="0"/>
            </a:endParaRPr>
          </a:p>
          <a:p>
            <a:r>
              <a:rPr lang="en-US" dirty="0" err="1">
                <a:solidFill>
                  <a:srgbClr val="0070C0"/>
                </a:solidFill>
                <a:latin typeface="Nunito Black" pitchFamily="2" charset="0"/>
              </a:rPr>
              <a:t>Chiếc</a:t>
            </a:r>
            <a:r>
              <a:rPr lang="en-US" dirty="0">
                <a:solidFill>
                  <a:srgbClr val="0070C0"/>
                </a:solidFill>
                <a:latin typeface="Nunito Black" pitchFamily="2" charset="0"/>
              </a:rPr>
              <a:t> khan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273143" y="2410824"/>
            <a:ext cx="2373085" cy="1200329"/>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cho</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sương</a:t>
            </a:r>
            <a:r>
              <a:rPr lang="en-US" dirty="0">
                <a:solidFill>
                  <a:srgbClr val="00B050"/>
                </a:solidFill>
                <a:latin typeface="Nunito Black" pitchFamily="2" charset="0"/>
              </a:rPr>
              <a:t> </a:t>
            </a:r>
            <a:r>
              <a:rPr lang="en-US" dirty="0" err="1">
                <a:solidFill>
                  <a:srgbClr val="00B050"/>
                </a:solidFill>
                <a:latin typeface="Nunito Black" pitchFamily="2" charset="0"/>
              </a:rPr>
              <a:t>trắng</a:t>
            </a:r>
            <a:r>
              <a:rPr lang="en-US" dirty="0">
                <a:solidFill>
                  <a:srgbClr val="00B050"/>
                </a:solidFill>
                <a:latin typeface="Nunito Black" pitchFamily="2" charset="0"/>
              </a:rPr>
              <a:t> </a:t>
            </a:r>
            <a:r>
              <a:rPr lang="en-US" dirty="0" err="1">
                <a:solidFill>
                  <a:srgbClr val="00B050"/>
                </a:solidFill>
                <a:latin typeface="Nunito Black" pitchFamily="2" charset="0"/>
              </a:rPr>
              <a:t>bao</a:t>
            </a:r>
            <a:r>
              <a:rPr lang="en-US" dirty="0">
                <a:solidFill>
                  <a:srgbClr val="00B050"/>
                </a:solidFill>
                <a:latin typeface="Nunito Black" pitchFamily="2" charset="0"/>
              </a:rPr>
              <a:t> </a:t>
            </a:r>
            <a:r>
              <a:rPr lang="en-US" dirty="0" err="1">
                <a:solidFill>
                  <a:srgbClr val="00B050"/>
                </a:solidFill>
                <a:latin typeface="Nunito Black" pitchFamily="2" charset="0"/>
              </a:rPr>
              <a:t>quanh</a:t>
            </a:r>
            <a:r>
              <a:rPr lang="en-US" dirty="0">
                <a:solidFill>
                  <a:srgbClr val="00B050"/>
                </a:solidFill>
                <a:latin typeface="Nunito Black" pitchFamily="2" charset="0"/>
              </a:rPr>
              <a:t> </a:t>
            </a:r>
            <a:r>
              <a:rPr lang="en-US" dirty="0" err="1">
                <a:solidFill>
                  <a:srgbClr val="00B050"/>
                </a:solidFill>
                <a:latin typeface="Nunito Black" pitchFamily="2" charset="0"/>
              </a:rPr>
              <a:t>núi</a:t>
            </a:r>
            <a:r>
              <a:rPr lang="en-US" dirty="0">
                <a:solidFill>
                  <a:srgbClr val="00B050"/>
                </a:solidFill>
                <a:latin typeface="Nunito Black" pitchFamily="2" charset="0"/>
              </a:rPr>
              <a:t> </a:t>
            </a:r>
            <a:r>
              <a:rPr lang="en-US" dirty="0" err="1">
                <a:solidFill>
                  <a:srgbClr val="00B050"/>
                </a:solidFill>
                <a:latin typeface="Nunito Black" pitchFamily="2" charset="0"/>
              </a:rPr>
              <a:t>trở</a:t>
            </a:r>
            <a:r>
              <a:rPr lang="en-US" dirty="0">
                <a:solidFill>
                  <a:srgbClr val="00B050"/>
                </a:solidFill>
                <a:latin typeface="Nunito Black" pitchFamily="2" charset="0"/>
              </a:rPr>
              <a:t> </a:t>
            </a:r>
            <a:r>
              <a:rPr lang="en-US" dirty="0" err="1">
                <a:solidFill>
                  <a:srgbClr val="00B050"/>
                </a:solidFill>
                <a:latin typeface="Nunito Black" pitchFamily="2" charset="0"/>
              </a:rPr>
              <a:t>nên</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hơn</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300140" y="4742100"/>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pic>
        <p:nvPicPr>
          <p:cNvPr id="53250" name="Picture 2" descr="Vẽ Tay Mọc Mầm Xanh Hình ảnh | Định dạng hình ảnh PSD 611747779|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ngọn núi phim hoạt hình - Vẽ tay treo Đảo png tải về - Miễn phí trong suốt  Nghệ Thuật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64634" l="0" r="100000">
                        <a14:backgroundMark x1="88667" y1="6585" x2="88667" y2="6585"/>
                        <a14:backgroundMark x1="88667" y1="6585" x2="88667" y2="6585"/>
                        <a14:backgroundMark x1="88667" y1="6585" x2="88667" y2="6585"/>
                        <a14:backgroundMark x1="5778" y1="11098" x2="5778" y2="11098"/>
                        <a14:backgroundMark x1="5778" y1="11098" x2="5778" y2="11098"/>
                      </a14:backgroundRemoval>
                    </a14:imgEffect>
                  </a14:imgLayer>
                </a14:imgProps>
              </a:ext>
              <a:ext uri="{28A0092B-C50C-407E-A947-70E740481C1C}">
                <a14:useLocalDpi xmlns:a14="http://schemas.microsoft.com/office/drawing/2010/main" val="0"/>
              </a:ext>
            </a:extLst>
          </a:blip>
          <a:srcRect b="35179"/>
          <a:stretch/>
        </p:blipFill>
        <p:spPr bwMode="auto">
          <a:xfrm>
            <a:off x="9641540" y="5235636"/>
            <a:ext cx="2842497" cy="16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29C14-D15A-4B4A-B7D2-ACE4522A9D11}"/>
              </a:ext>
            </a:extLst>
          </p:cNvPr>
          <p:cNvSpPr/>
          <p:nvPr/>
        </p:nvSpPr>
        <p:spPr>
          <a:xfrm>
            <a:off x="2789946" y="2321004"/>
            <a:ext cx="7043916" cy="221599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ulish" pitchFamily="2" charset="0"/>
                <a:ea typeface="+mn-ea"/>
                <a:cs typeface="+mn-cs"/>
              </a:rPr>
              <a:t>Củng cố</a:t>
            </a:r>
          </a:p>
        </p:txBody>
      </p:sp>
    </p:spTree>
    <p:extLst>
      <p:ext uri="{BB962C8B-B14F-4D97-AF65-F5344CB8AC3E}">
        <p14:creationId xmlns:p14="http://schemas.microsoft.com/office/powerpoint/2010/main" val="142006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E92E1-93B4-4423-B330-D571BF659161}"/>
              </a:ext>
            </a:extLst>
          </p:cNvPr>
          <p:cNvSpPr txBox="1"/>
          <p:nvPr/>
        </p:nvSpPr>
        <p:spPr>
          <a:xfrm>
            <a:off x="1555750" y="2413337"/>
            <a:ext cx="9080499" cy="1015663"/>
          </a:xfrm>
          <a:prstGeom prst="rect">
            <a:avLst/>
          </a:prstGeom>
          <a:noFill/>
        </p:spPr>
        <p:txBody>
          <a:bodyPr wrap="square" rtlCol="0">
            <a:spAutoFit/>
          </a:bodyPr>
          <a:lstStyle>
            <a:defPPr>
              <a:defRPr lang="en-US"/>
            </a:defPPr>
            <a:lvl1pPr>
              <a:defRPr sz="6600">
                <a:latin typeface="Mulish"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Mulish" pitchFamily="2" charset="0"/>
                <a:ea typeface="+mn-ea"/>
                <a:cs typeface="+mn-cs"/>
              </a:rPr>
              <a:t>Chào tạm biệt các con.</a:t>
            </a:r>
          </a:p>
        </p:txBody>
      </p:sp>
    </p:spTree>
    <p:extLst>
      <p:ext uri="{BB962C8B-B14F-4D97-AF65-F5344CB8AC3E}">
        <p14:creationId xmlns:p14="http://schemas.microsoft.com/office/powerpoint/2010/main" val="3557099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4261</TotalTime>
  <Words>686</Words>
  <Application>Microsoft Office PowerPoint</Application>
  <PresentationFormat>Widescreen</PresentationFormat>
  <Paragraphs>116</Paragraphs>
  <Slides>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Nunito Black</vt:lpstr>
      <vt:lpstr>Arial</vt:lpstr>
      <vt:lpstr>Calibri Light</vt:lpstr>
      <vt:lpstr>Calibri</vt:lpstr>
      <vt:lpstr>Times New Roman</vt:lpstr>
      <vt:lpstr>Mulish</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Dinh Le</cp:lastModifiedBy>
  <cp:revision>136</cp:revision>
  <dcterms:created xsi:type="dcterms:W3CDTF">2022-08-12T08:33:52Z</dcterms:created>
  <dcterms:modified xsi:type="dcterms:W3CDTF">2022-12-03T13:51:22Z</dcterms:modified>
</cp:coreProperties>
</file>