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23" r:id="rId3"/>
    <p:sldId id="330" r:id="rId4"/>
    <p:sldId id="299" r:id="rId5"/>
    <p:sldId id="304" r:id="rId6"/>
    <p:sldId id="305" r:id="rId7"/>
    <p:sldId id="325" r:id="rId8"/>
    <p:sldId id="326" r:id="rId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D1"/>
    <a:srgbClr val="E4EAD1"/>
    <a:srgbClr val="BFF88C"/>
    <a:srgbClr val="FFFAC2"/>
    <a:srgbClr val="F7941E"/>
    <a:srgbClr val="8CC63F"/>
    <a:srgbClr val="FDDEEB"/>
    <a:srgbClr val="D34CD6"/>
    <a:srgbClr val="FCDFDC"/>
    <a:srgbClr val="FFF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commentAuthors" Target="commentAuthors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9A61A-466B-44F6-B44B-AA5EB5419573}" type="datetimeFigureOut">
              <a:rPr lang="vi-VN" smtClean="0"/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EFB06-5F17-49C2-91DA-F48D8E806B19}" type="slidenum">
              <a:rPr lang="vi-VN" smtClean="0"/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7" name="Google Shape;2356;p30"/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49" name="Google Shape;2358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52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5" name="Google Shape;578;p27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/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2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5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6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19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0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21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24" name="TextBox 223"/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7" name="Google Shape;2356;p30"/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49" name="Google Shape;2358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5" name="Google Shape;578;p27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3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4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7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9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2" name="Google Shape;769;p31"/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4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0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1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2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3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4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5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6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7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8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9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0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1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2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3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4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5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6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7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8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9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0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1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2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3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4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6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7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8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9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0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1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2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3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4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5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6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7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8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9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0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1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2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3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4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5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7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8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9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0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1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2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3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4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25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36" name="TextBox 235"/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  <a:endParaRPr lang="vi-VN" sz="115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/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8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38" name="TextBox 137"/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  <a:endParaRPr lang="vi-VN" sz="11500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/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2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5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6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19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0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21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24" name="TextBox 223"/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7" name="Google Shape;2356;p30"/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49" name="Google Shape;2358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5" name="Google Shape;578;p27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3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4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7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9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2" name="Google Shape;769;p31"/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4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0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1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2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3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4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5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6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7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8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9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0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1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2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3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4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5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6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7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8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9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0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1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2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3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4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6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7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8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9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0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1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2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3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4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5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6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7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8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9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0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1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2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3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4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5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7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8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9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0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1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2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3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4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25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36" name="TextBox 235"/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  <a:endParaRPr lang="vi-VN" sz="115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/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8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38" name="TextBox 137"/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  <a:endParaRPr lang="vi-VN" sz="11500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3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4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7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9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2" name="Google Shape;769;p31"/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4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0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1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2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3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4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5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6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7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8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9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0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1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2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3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4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5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6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7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8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9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0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1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2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3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4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6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7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8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9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0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1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2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3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4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5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6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7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8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9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0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1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2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3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4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5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7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8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9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0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1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2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3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4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25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35" name="TextBox 234"/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  <a:endParaRPr lang="vi-VN" sz="115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/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2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5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6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19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0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21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24" name="TextBox 223"/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7" name="Google Shape;2356;p30"/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49" name="Google Shape;2358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5" name="Google Shape;578;p27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3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4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7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9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2" name="Google Shape;769;p31"/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4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0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1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2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3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4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5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6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7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8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9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0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1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2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3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4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5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6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7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8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9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0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1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2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3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4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6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7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8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9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0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1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2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3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4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5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6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7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8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9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0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1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2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3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4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5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7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8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9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0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1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2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3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4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25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36" name="TextBox 235"/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  <a:endParaRPr lang="vi-VN" sz="115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/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8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38" name="TextBox 137"/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  <a:endParaRPr lang="vi-VN" sz="11500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/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2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5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6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19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0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21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24" name="TextBox 223"/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/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  <a:endParaRPr lang="vi-VN" sz="11500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236" name="Google Shape;631;p30"/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8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/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/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2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5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6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19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20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21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/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  <a:endParaRPr lang="vi-VN" sz="11500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278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/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/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47" name="Google Shape;2356;p30"/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49" name="Google Shape;2358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5" name="Google Shape;578;p27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3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4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7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8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9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2" name="Google Shape;769;p31"/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4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0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1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2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3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4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5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6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7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8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89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0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1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2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3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4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5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6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7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8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9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0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1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2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3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4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5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6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7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8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09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0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1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2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3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4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5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6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7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8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9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0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1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2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3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4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5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6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7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8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9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0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1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2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3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4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25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36" name="TextBox 235"/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  <a:endParaRPr lang="vi-VN" sz="11500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7" name="Google Shape;1765;p26"/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/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/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/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633;p30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634;p30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" name="Google Shape;635;p30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" name="Google Shape;636;p30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637;p30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638;p30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639;p30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640;p30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641;p30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642;p30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643;p30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644;p30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645;p30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646;p30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647;p30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648;p30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" name="Google Shape;649;p30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" name="Google Shape;650;p30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" name="Google Shape;651;p30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652;p30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653;p30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654;p30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655;p30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657;p30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658;p30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659;p30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660;p30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661;p30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662;p30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663;p30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664;p30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665;p30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666;p30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667;p30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668;p30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669;p30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670;p30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671;p30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672;p30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8" name="Google Shape;211;p3"/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81" name="Google Shape;214;p3"/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2" name="Google Shape;225;p3"/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95" name="Google Shape;228;p3"/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" name="Google Shape;229;p3"/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97" name="Google Shape;230;p3"/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38" name="TextBox 137"/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  <a:endParaRPr lang="vi-VN" sz="11500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7" Type="http://schemas.openxmlformats.org/officeDocument/2006/relationships/theme" Target="../theme/theme1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/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microsoft.com/office/2007/relationships/hdphoto" Target="../media/image10.wdp"/><Relationship Id="rId7" Type="http://schemas.openxmlformats.org/officeDocument/2006/relationships/image" Target="../media/image9.png"/><Relationship Id="rId6" Type="http://schemas.microsoft.com/office/2007/relationships/hdphoto" Target="../media/image8.wdp"/><Relationship Id="rId5" Type="http://schemas.openxmlformats.org/officeDocument/2006/relationships/image" Target="../media/image7.png"/><Relationship Id="rId4" Type="http://schemas.microsoft.com/office/2007/relationships/hdphoto" Target="../media/image6.wdp"/><Relationship Id="rId3" Type="http://schemas.openxmlformats.org/officeDocument/2006/relationships/image" Target="../media/image5.png"/><Relationship Id="rId20" Type="http://schemas.openxmlformats.org/officeDocument/2006/relationships/slideLayout" Target="../slideLayouts/slideLayout6.xml"/><Relationship Id="rId2" Type="http://schemas.microsoft.com/office/2007/relationships/hdphoto" Target="../media/image4.wdp"/><Relationship Id="rId19" Type="http://schemas.openxmlformats.org/officeDocument/2006/relationships/image" Target="../media/image21.png"/><Relationship Id="rId18" Type="http://schemas.microsoft.com/office/2007/relationships/hdphoto" Target="../media/image20.wdp"/><Relationship Id="rId17" Type="http://schemas.openxmlformats.org/officeDocument/2006/relationships/image" Target="../media/image19.png"/><Relationship Id="rId16" Type="http://schemas.openxmlformats.org/officeDocument/2006/relationships/image" Target="../media/image18.png"/><Relationship Id="rId15" Type="http://schemas.openxmlformats.org/officeDocument/2006/relationships/image" Target="../media/image17.png"/><Relationship Id="rId14" Type="http://schemas.microsoft.com/office/2007/relationships/hdphoto" Target="../media/image16.wdp"/><Relationship Id="rId13" Type="http://schemas.openxmlformats.org/officeDocument/2006/relationships/image" Target="../media/image15.png"/><Relationship Id="rId12" Type="http://schemas.microsoft.com/office/2007/relationships/hdphoto" Target="../media/image14.wdp"/><Relationship Id="rId11" Type="http://schemas.openxmlformats.org/officeDocument/2006/relationships/image" Target="../media/image13.png"/><Relationship Id="rId10" Type="http://schemas.microsoft.com/office/2007/relationships/hdphoto" Target="../media/image12.wdp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hdphoto" Target="../media/image24.wdp"/><Relationship Id="rId1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hdphoto" Target="../media/image26.wdp"/><Relationship Id="rId1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712758" y="6457071"/>
            <a:ext cx="1780547" cy="4009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6"/>
          <p:cNvSpPr txBox="1"/>
          <p:nvPr/>
        </p:nvSpPr>
        <p:spPr>
          <a:xfrm>
            <a:off x="1268095" y="267335"/>
            <a:ext cx="9105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NZ" sz="3600" b="1" dirty="0" smtClean="0">
                <a:latin typeface="HP001 4 hàng" panose="020B0603050302020204" charset="0"/>
                <a:cs typeface="HP001 4 hàng" panose="020B0603050302020204" charset="0"/>
              </a:rPr>
              <a:t>tư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 15 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02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3</a:t>
            </a:r>
            <a:endParaRPr lang="en-US" sz="36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Toán</a:t>
            </a:r>
            <a:endParaRPr lang="vi-VN" altLang="en-US" sz="2800" dirty="0" smtClean="0">
              <a:solidFill>
                <a:srgbClr val="FF00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9598" y="2354202"/>
            <a:ext cx="8782685" cy="14941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>
              <a:lnSpc>
                <a:spcPct val="120000"/>
              </a:lnSpc>
            </a:pPr>
            <a:r>
              <a:rPr lang="vi-VN" sz="32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</a:t>
            </a:r>
            <a:r>
              <a:rPr lang="en-NZ" altLang="vi-VN" sz="32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4</a:t>
            </a:r>
            <a:r>
              <a:rPr lang="vi-VN" altLang="en-NZ" sz="32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5</a:t>
            </a:r>
            <a:endParaRPr lang="vi-VN" sz="32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vi-VN" sz="44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LUYỆN TẬP CHUNG</a:t>
            </a:r>
            <a:r>
              <a:rPr lang="en-US" altLang="vi-VN" sz="44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 ( </a:t>
            </a:r>
            <a:r>
              <a:rPr lang="vi-VN" altLang="en-US" sz="44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T</a:t>
            </a:r>
            <a:r>
              <a:rPr lang="en-US" altLang="vi-VN" sz="44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i</a:t>
            </a:r>
            <a:r>
              <a:rPr lang="vi-VN" altLang="en-US" sz="44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ết</a:t>
            </a:r>
            <a:r>
              <a:rPr lang="en-US" altLang="vi-VN" sz="44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 </a:t>
            </a:r>
            <a:r>
              <a:rPr lang="vi-VN" altLang="en-US" sz="44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2</a:t>
            </a:r>
            <a:r>
              <a:rPr lang="en-US" altLang="vi-VN" sz="44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) </a:t>
            </a:r>
            <a:endParaRPr lang="en-US" altLang="vi-VN" sz="44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/>
          <p:cNvSpPr txBox="1"/>
          <p:nvPr/>
        </p:nvSpPr>
        <p:spPr>
          <a:xfrm>
            <a:off x="1703070" y="1739900"/>
            <a:ext cx="5388610" cy="76835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just"/>
            <a:r>
              <a:rPr lang="vi-VN" sz="4400" b="1" dirty="0"/>
              <a:t>Kiểm tra bài cũ</a:t>
            </a:r>
            <a:endParaRPr lang="vi-VN" sz="4400" b="1" dirty="0"/>
          </a:p>
        </p:txBody>
      </p:sp>
      <p:sp>
        <p:nvSpPr>
          <p:cNvPr id="3" name="TextBox 6"/>
          <p:cNvSpPr txBox="1"/>
          <p:nvPr/>
        </p:nvSpPr>
        <p:spPr>
          <a:xfrm>
            <a:off x="1295400" y="211455"/>
            <a:ext cx="9105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NZ" sz="3600" b="1" dirty="0" smtClean="0">
                <a:latin typeface="HP001 4 hàng" panose="020B0603050302020204" charset="0"/>
                <a:cs typeface="HP001 4 hàng" panose="020B0603050302020204" charset="0"/>
              </a:rPr>
              <a:t>tư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 15 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02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3</a:t>
            </a:r>
            <a:endParaRPr lang="en-US" sz="36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Toán</a:t>
            </a:r>
            <a:endParaRPr lang="vi-VN" altLang="en-US" sz="2800" dirty="0" smtClean="0">
              <a:solidFill>
                <a:srgbClr val="FF00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661616" y="161422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98938" y="1614223"/>
            <a:ext cx="1741182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dirty="0"/>
              <a:t>Tính nhẩm.</a:t>
            </a:r>
            <a:endParaRPr lang="vi-VN" sz="24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0472" y="1580268"/>
            <a:ext cx="10452983" cy="5277432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4073448" y="2484070"/>
            <a:ext cx="662828" cy="662828"/>
            <a:chOff x="1750173" y="2926500"/>
            <a:chExt cx="662828" cy="662828"/>
          </a:xfrm>
        </p:grpSpPr>
        <p:sp>
          <p:nvSpPr>
            <p:cNvPr id="22" name="Oval 21"/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2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433172" y="2227726"/>
            <a:ext cx="662828" cy="662828"/>
            <a:chOff x="1750173" y="2926500"/>
            <a:chExt cx="662828" cy="662828"/>
          </a:xfrm>
        </p:grpSpPr>
        <p:sp>
          <p:nvSpPr>
            <p:cNvPr id="25" name="Oval 24"/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3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792896" y="2030736"/>
            <a:ext cx="662828" cy="662828"/>
            <a:chOff x="1750173" y="2926500"/>
            <a:chExt cx="662828" cy="662828"/>
          </a:xfrm>
        </p:grpSpPr>
        <p:sp>
          <p:nvSpPr>
            <p:cNvPr id="28" name="Oval 27"/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14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8464607" y="2233436"/>
            <a:ext cx="662828" cy="662828"/>
            <a:chOff x="1750173" y="3658020"/>
            <a:chExt cx="662828" cy="662828"/>
          </a:xfrm>
        </p:grpSpPr>
        <p:sp>
          <p:nvSpPr>
            <p:cNvPr id="31" name="Oval 30"/>
            <p:cNvSpPr/>
            <p:nvPr/>
          </p:nvSpPr>
          <p:spPr>
            <a:xfrm>
              <a:off x="1750173" y="365802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776676" y="370901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5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9439296" y="2915884"/>
            <a:ext cx="662828" cy="662828"/>
            <a:chOff x="1750173" y="2926500"/>
            <a:chExt cx="662828" cy="662828"/>
          </a:xfrm>
        </p:grpSpPr>
        <p:sp>
          <p:nvSpPr>
            <p:cNvPr id="34" name="Oval 33"/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5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491110" y="3702494"/>
            <a:ext cx="662828" cy="662828"/>
            <a:chOff x="1750173" y="2926500"/>
            <a:chExt cx="662828" cy="662828"/>
          </a:xfrm>
        </p:grpSpPr>
        <p:sp>
          <p:nvSpPr>
            <p:cNvPr id="37" name="Oval 36"/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3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124065" y="3907155"/>
            <a:ext cx="662940" cy="672465"/>
            <a:chOff x="1750173" y="2926500"/>
            <a:chExt cx="662828" cy="662828"/>
          </a:xfrm>
        </p:grpSpPr>
        <p:sp>
          <p:nvSpPr>
            <p:cNvPr id="40" name="Oval 39"/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776676" y="2967336"/>
              <a:ext cx="636325" cy="575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45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433172" y="4003428"/>
            <a:ext cx="662828" cy="662828"/>
            <a:chOff x="1750173" y="2926500"/>
            <a:chExt cx="662828" cy="662828"/>
          </a:xfrm>
        </p:grpSpPr>
        <p:sp>
          <p:nvSpPr>
            <p:cNvPr id="43" name="Oval 42"/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776676" y="2967336"/>
              <a:ext cx="63632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en-US" sz="3200" b="1" dirty="0">
                  <a:solidFill>
                    <a:srgbClr val="FF0000"/>
                  </a:solidFill>
                </a:rPr>
                <a:t>9</a:t>
              </a:r>
              <a:endParaRPr lang="vi-VN" altLang="en-US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437123" y="4339371"/>
            <a:ext cx="662828" cy="662828"/>
            <a:chOff x="1750173" y="2926500"/>
            <a:chExt cx="662828" cy="662828"/>
          </a:xfrm>
        </p:grpSpPr>
        <p:sp>
          <p:nvSpPr>
            <p:cNvPr id="46" name="Oval 45"/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7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799162" y="6088189"/>
            <a:ext cx="662828" cy="662828"/>
            <a:chOff x="1750173" y="2926500"/>
            <a:chExt cx="662828" cy="662828"/>
          </a:xfrm>
        </p:grpSpPr>
        <p:sp>
          <p:nvSpPr>
            <p:cNvPr id="49" name="Oval 48"/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35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208305" y="6272977"/>
            <a:ext cx="662828" cy="662828"/>
            <a:chOff x="1750173" y="2926500"/>
            <a:chExt cx="662828" cy="662828"/>
          </a:xfrm>
        </p:grpSpPr>
        <p:sp>
          <p:nvSpPr>
            <p:cNvPr id="52" name="Oval 51"/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8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7964804" y="5939784"/>
            <a:ext cx="672465" cy="670944"/>
            <a:chOff x="1770201" y="3558831"/>
            <a:chExt cx="662828" cy="662828"/>
          </a:xfrm>
        </p:grpSpPr>
        <p:sp>
          <p:nvSpPr>
            <p:cNvPr id="55" name="Oval 54"/>
            <p:cNvSpPr/>
            <p:nvPr/>
          </p:nvSpPr>
          <p:spPr>
            <a:xfrm>
              <a:off x="1770201" y="3558831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26</a:t>
              </a:r>
              <a:endParaRPr lang="vi-VN" sz="24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776676" y="3591967"/>
              <a:ext cx="636325" cy="576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12</a:t>
              </a:r>
              <a:endParaRPr lang="vi-VN" sz="32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0" name="TextBox 6"/>
          <p:cNvSpPr txBox="1"/>
          <p:nvPr/>
        </p:nvSpPr>
        <p:spPr>
          <a:xfrm>
            <a:off x="1295400" y="211455"/>
            <a:ext cx="9105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NZ" sz="3600" b="1" dirty="0" smtClean="0">
                <a:latin typeface="HP001 4 hàng" panose="020B0603050302020204" charset="0"/>
                <a:cs typeface="HP001 4 hàng" panose="020B0603050302020204" charset="0"/>
              </a:rPr>
              <a:t>tư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 15 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02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3</a:t>
            </a:r>
            <a:endParaRPr lang="en-US" sz="36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Toán</a:t>
            </a:r>
            <a:endParaRPr lang="vi-VN" altLang="en-US" sz="2800" dirty="0" smtClean="0">
              <a:solidFill>
                <a:srgbClr val="FF00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9" name="TextBox 22"/>
          <p:cNvSpPr txBox="1"/>
          <p:nvPr/>
        </p:nvSpPr>
        <p:spPr>
          <a:xfrm>
            <a:off x="3436620" y="1219200"/>
            <a:ext cx="62699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LUYỆN TẬP CHUNG ( Tiết 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2)</a:t>
            </a:r>
            <a:endParaRPr lang="vi-VN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66"/>
          <p:cNvGrpSpPr/>
          <p:nvPr/>
        </p:nvGrpSpPr>
        <p:grpSpPr>
          <a:xfrm>
            <a:off x="1852526" y="2988551"/>
            <a:ext cx="7587524" cy="2863629"/>
            <a:chOff x="1852526" y="2287511"/>
            <a:chExt cx="7587524" cy="2863629"/>
          </a:xfrm>
        </p:grpSpPr>
        <p:sp>
          <p:nvSpPr>
            <p:cNvPr id="20" name="Oval 19"/>
            <p:cNvSpPr/>
            <p:nvPr/>
          </p:nvSpPr>
          <p:spPr>
            <a:xfrm>
              <a:off x="2535460" y="2876778"/>
              <a:ext cx="432476" cy="4039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1" name="Oval 70"/>
            <p:cNvSpPr/>
            <p:nvPr/>
          </p:nvSpPr>
          <p:spPr>
            <a:xfrm>
              <a:off x="5261514" y="2876778"/>
              <a:ext cx="432476" cy="4039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2" name="Oval 71"/>
            <p:cNvSpPr/>
            <p:nvPr/>
          </p:nvSpPr>
          <p:spPr>
            <a:xfrm>
              <a:off x="8167577" y="2876778"/>
              <a:ext cx="432476" cy="4039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3" name="Oval 72"/>
            <p:cNvSpPr/>
            <p:nvPr/>
          </p:nvSpPr>
          <p:spPr>
            <a:xfrm>
              <a:off x="4005030" y="4388105"/>
              <a:ext cx="432476" cy="4039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4" name="Oval 73"/>
            <p:cNvSpPr/>
            <p:nvPr/>
          </p:nvSpPr>
          <p:spPr>
            <a:xfrm>
              <a:off x="6917272" y="4314423"/>
              <a:ext cx="432476" cy="40399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2000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852526" y="2394070"/>
              <a:ext cx="1801114" cy="124814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95248" y="2336528"/>
              <a:ext cx="1842649" cy="1305681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636966" y="2287511"/>
              <a:ext cx="1803084" cy="135469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37897" y="3748863"/>
              <a:ext cx="1550290" cy="134617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2000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405258" y="3924300"/>
              <a:ext cx="1803083" cy="1226840"/>
            </a:xfrm>
            <a:prstGeom prst="rect">
              <a:avLst/>
            </a:prstGeom>
          </p:spPr>
        </p:pic>
      </p:grpSp>
      <p:sp>
        <p:nvSpPr>
          <p:cNvPr id="12" name="Oval 11"/>
          <p:cNvSpPr/>
          <p:nvPr/>
        </p:nvSpPr>
        <p:spPr>
          <a:xfrm>
            <a:off x="336496" y="168534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73818" y="1685343"/>
            <a:ext cx="4222631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vi-VN" sz="2400" dirty="0"/>
              <a:t>Tìm chuồng cho chim bồ câu.</a:t>
            </a:r>
            <a:endParaRPr lang="vi-VN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80715"/>
          <a:stretch>
            <a:fillRect/>
          </a:stretch>
        </p:blipFill>
        <p:spPr>
          <a:xfrm>
            <a:off x="9421874" y="3815715"/>
            <a:ext cx="1748087" cy="16192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3645" y="4315026"/>
            <a:ext cx="1785014" cy="135469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7481" t="1719" r="53234" b="-1719"/>
          <a:stretch>
            <a:fillRect/>
          </a:stretch>
        </p:blipFill>
        <p:spPr>
          <a:xfrm>
            <a:off x="8176504" y="5526325"/>
            <a:ext cx="1742150" cy="16137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3586" t="-3212" r="27129" b="3212"/>
          <a:stretch>
            <a:fillRect/>
          </a:stretch>
        </p:blipFill>
        <p:spPr>
          <a:xfrm>
            <a:off x="5040078" y="5677851"/>
            <a:ext cx="1652344" cy="153056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80503" r="212"/>
          <a:stretch>
            <a:fillRect/>
          </a:stretch>
        </p:blipFill>
        <p:spPr>
          <a:xfrm>
            <a:off x="2126929" y="5479058"/>
            <a:ext cx="1844205" cy="17082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79094"/>
          <a:stretch>
            <a:fillRect/>
          </a:stretch>
        </p:blipFill>
        <p:spPr>
          <a:xfrm>
            <a:off x="730152" y="1801139"/>
            <a:ext cx="1849898" cy="1752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5791" t="926" r="50336" b="-926"/>
          <a:stretch>
            <a:fillRect/>
          </a:stretch>
        </p:blipFill>
        <p:spPr>
          <a:xfrm>
            <a:off x="3460559" y="1510349"/>
            <a:ext cx="2112470" cy="1752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1772" t="-2314" r="24355" b="2314"/>
          <a:stretch>
            <a:fillRect/>
          </a:stretch>
        </p:blipFill>
        <p:spPr>
          <a:xfrm>
            <a:off x="6271345" y="1329796"/>
            <a:ext cx="2112470" cy="17526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5741" t="-540" r="386" b="540"/>
          <a:stretch>
            <a:fillRect/>
          </a:stretch>
        </p:blipFill>
        <p:spPr>
          <a:xfrm>
            <a:off x="8897502" y="1611797"/>
            <a:ext cx="2112470" cy="1752600"/>
          </a:xfrm>
          <a:prstGeom prst="rect">
            <a:avLst/>
          </a:prstGeom>
        </p:spPr>
      </p:pic>
      <p:sp>
        <p:nvSpPr>
          <p:cNvPr id="11" name="TextBox 6"/>
          <p:cNvSpPr txBox="1"/>
          <p:nvPr/>
        </p:nvSpPr>
        <p:spPr>
          <a:xfrm>
            <a:off x="1295400" y="211455"/>
            <a:ext cx="9105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NZ" sz="3600" b="1" dirty="0" smtClean="0">
                <a:latin typeface="HP001 4 hàng" panose="020B0603050302020204" charset="0"/>
                <a:cs typeface="HP001 4 hàng" panose="020B0603050302020204" charset="0"/>
              </a:rPr>
              <a:t>tư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 15 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02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3</a:t>
            </a:r>
            <a:endParaRPr lang="en-US" sz="36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Toán</a:t>
            </a:r>
            <a:endParaRPr lang="vi-VN" altLang="en-US" sz="2800" dirty="0" smtClean="0">
              <a:solidFill>
                <a:srgbClr val="FF00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21" name="TextBox 22"/>
          <p:cNvSpPr txBox="1"/>
          <p:nvPr/>
        </p:nvSpPr>
        <p:spPr>
          <a:xfrm>
            <a:off x="3272790" y="1219200"/>
            <a:ext cx="58312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LUYỆN TẬP CHUNG 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( Tiết 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2)</a:t>
            </a:r>
            <a:endParaRPr lang="vi-VN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44444E-6 L 0.02631 -0.2601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" y="-13009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33333E-6 L -0.10416 0.2407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8" y="1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25 0.0826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412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85185E-6 L -0.32149 0.2178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81" y="10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-0.09232 -0.4240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22" y="-21204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44444E-6 L 0.14401 0.2136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01" y="10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0.04154 -0.09861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0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48148E-6 L 0.17409 -0.14699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98" y="-7361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22222E-6 L -0.31862 0.1180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37" y="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/>
          <p:cNvGrpSpPr/>
          <p:nvPr/>
        </p:nvGrpSpPr>
        <p:grpSpPr>
          <a:xfrm>
            <a:off x="454025" y="3834130"/>
            <a:ext cx="4556760" cy="2513965"/>
            <a:chOff x="3367894" y="1579117"/>
            <a:chExt cx="5962650" cy="3190875"/>
          </a:xfrm>
        </p:grpSpPr>
        <p:sp>
          <p:nvSpPr>
            <p:cNvPr id="49" name="Oval 48"/>
            <p:cNvSpPr/>
            <p:nvPr/>
          </p:nvSpPr>
          <p:spPr>
            <a:xfrm>
              <a:off x="4048124" y="2681289"/>
              <a:ext cx="504825" cy="3048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1" name="Oval 50"/>
            <p:cNvSpPr/>
            <p:nvPr/>
          </p:nvSpPr>
          <p:spPr>
            <a:xfrm>
              <a:off x="5389888" y="2684226"/>
              <a:ext cx="504825" cy="3048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2" name="Oval 51"/>
            <p:cNvSpPr/>
            <p:nvPr/>
          </p:nvSpPr>
          <p:spPr>
            <a:xfrm>
              <a:off x="6841601" y="2571978"/>
              <a:ext cx="504825" cy="3048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3" name="Oval 52"/>
            <p:cNvSpPr/>
            <p:nvPr/>
          </p:nvSpPr>
          <p:spPr>
            <a:xfrm>
              <a:off x="8251301" y="2636758"/>
              <a:ext cx="504825" cy="3048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2050" name="Picture 2" descr="Happy cute kids at camp set Premium Vector"/>
            <p:cNvPicPr>
              <a:picLocks noChangeAspect="1" noChangeArrowheads="1"/>
            </p:cNvPicPr>
            <p:nvPr/>
          </p:nvPicPr>
          <p:blipFill>
            <a:blip r:embed="rId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7894" y="1579117"/>
              <a:ext cx="5962650" cy="3190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6" name="Oval 55"/>
          <p:cNvSpPr/>
          <p:nvPr/>
        </p:nvSpPr>
        <p:spPr>
          <a:xfrm>
            <a:off x="575095" y="2126032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1012190" y="2125980"/>
            <a:ext cx="10264775" cy="107632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just"/>
            <a:r>
              <a:rPr lang="vi-VN" sz="3200" dirty="0"/>
              <a:t>Có 35 bạn tham gia đi cắm trại. Cô giáo chia đều các bạn thành 5 nhóm. Hỏi mỗi nhóm có bao nhiêu bạn?</a:t>
            </a:r>
            <a:endParaRPr lang="vi-VN" sz="3200" dirty="0"/>
          </a:p>
        </p:txBody>
      </p:sp>
      <p:sp>
        <p:nvSpPr>
          <p:cNvPr id="58" name="TextBox 57"/>
          <p:cNvSpPr txBox="1"/>
          <p:nvPr/>
        </p:nvSpPr>
        <p:spPr>
          <a:xfrm>
            <a:off x="8154821" y="3908201"/>
            <a:ext cx="155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/>
              <a:t>Bài giải</a:t>
            </a:r>
            <a:endParaRPr lang="vi-VN" sz="2800" i="1" dirty="0"/>
          </a:p>
        </p:txBody>
      </p:sp>
      <p:sp>
        <p:nvSpPr>
          <p:cNvPr id="59" name="TextBox 58"/>
          <p:cNvSpPr txBox="1"/>
          <p:nvPr/>
        </p:nvSpPr>
        <p:spPr>
          <a:xfrm>
            <a:off x="5513820" y="4661014"/>
            <a:ext cx="626392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  <a:latin typeface="HP001 4 hàng" panose="020B0603050302020204" charset="0"/>
                <a:cs typeface="HP001 4 hàng" panose="020B0603050302020204" charset="0"/>
              </a:rPr>
              <a:t>Số bạn mỗi nhóm như vậy có là</a:t>
            </a:r>
            <a:r>
              <a:rPr lang="vi-VN" sz="2800" dirty="0">
                <a:solidFill>
                  <a:srgbClr val="FF0000"/>
                </a:solidFill>
              </a:rPr>
              <a:t>: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057384" y="5188198"/>
            <a:ext cx="506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35 : 5 = 7 (bạn)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014143" y="5711418"/>
            <a:ext cx="4010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vi-VN" sz="2800" dirty="0">
                <a:solidFill>
                  <a:srgbClr val="FF0000"/>
                </a:solidFill>
              </a:rPr>
              <a:t>Đáp </a:t>
            </a:r>
            <a:r>
              <a:rPr lang="vi-VN" sz="2800">
                <a:solidFill>
                  <a:srgbClr val="FF0000"/>
                </a:solidFill>
              </a:rPr>
              <a:t>số: 7 bạn.</a:t>
            </a:r>
            <a:endParaRPr lang="vi-VN" sz="2800" dirty="0">
              <a:solidFill>
                <a:srgbClr val="FF000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4943475" y="4681855"/>
            <a:ext cx="1012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5880735" y="4673600"/>
            <a:ext cx="47625" cy="1857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/>
          <p:cNvSpPr txBox="1"/>
          <p:nvPr/>
        </p:nvSpPr>
        <p:spPr>
          <a:xfrm>
            <a:off x="1295400" y="211455"/>
            <a:ext cx="9105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NZ" sz="3600" b="1" dirty="0" smtClean="0">
                <a:latin typeface="HP001 4 hàng" panose="020B0603050302020204" charset="0"/>
                <a:cs typeface="HP001 4 hàng" panose="020B0603050302020204" charset="0"/>
              </a:rPr>
              <a:t>tư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 15 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02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3</a:t>
            </a:r>
            <a:endParaRPr lang="en-US" sz="36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Toán</a:t>
            </a:r>
            <a:endParaRPr lang="vi-VN" altLang="en-US" sz="2800" dirty="0" smtClean="0">
              <a:solidFill>
                <a:srgbClr val="FF00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21" name="TextBox 22"/>
          <p:cNvSpPr txBox="1"/>
          <p:nvPr/>
        </p:nvSpPr>
        <p:spPr>
          <a:xfrm>
            <a:off x="2663825" y="1219200"/>
            <a:ext cx="69088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LUYỆN TẬP CHUNG 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( Tiết 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2)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vi-VN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bldLvl="0" animBg="1"/>
      <p:bldP spid="57" grpId="0" bldLvl="0" animBg="1"/>
      <p:bldP spid="58" grpId="0"/>
      <p:bldP spid="59" grpId="0"/>
      <p:bldP spid="60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Oval 61"/>
          <p:cNvSpPr/>
          <p:nvPr/>
        </p:nvSpPr>
        <p:spPr>
          <a:xfrm>
            <a:off x="975922" y="2299504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grpSp>
        <p:nvGrpSpPr>
          <p:cNvPr id="63" name="Group 62"/>
          <p:cNvGrpSpPr/>
          <p:nvPr/>
        </p:nvGrpSpPr>
        <p:grpSpPr>
          <a:xfrm>
            <a:off x="1593729" y="2319468"/>
            <a:ext cx="1116312" cy="472051"/>
            <a:chOff x="1870518" y="1440653"/>
            <a:chExt cx="1116312" cy="461666"/>
          </a:xfrm>
        </p:grpSpPr>
        <p:grpSp>
          <p:nvGrpSpPr>
            <p:cNvPr id="64" name="Group 63"/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66" name="Rectangle: Rounded Corners 65"/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  <a:endParaRPr lang="vi-VN" sz="2400" dirty="0"/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  <a:endParaRPr lang="vi-VN" sz="2400" dirty="0"/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2324233" y="2791518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a)</a:t>
            </a:r>
            <a:endParaRPr lang="vi-VN" sz="2800" dirty="0"/>
          </a:p>
        </p:txBody>
      </p:sp>
      <p:sp>
        <p:nvSpPr>
          <p:cNvPr id="69" name="TextBox 68"/>
          <p:cNvSpPr txBox="1"/>
          <p:nvPr/>
        </p:nvSpPr>
        <p:spPr>
          <a:xfrm>
            <a:off x="2324233" y="4268760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b)</a:t>
            </a:r>
            <a:endParaRPr lang="vi-VN" sz="2800" dirty="0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86538" y="2436695"/>
            <a:ext cx="6361897" cy="2860309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6110427" y="2853179"/>
            <a:ext cx="441147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3600" b="1" dirty="0">
                <a:solidFill>
                  <a:srgbClr val="FF0000"/>
                </a:solidFill>
              </a:rPr>
              <a:t>2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8582680" y="2808780"/>
            <a:ext cx="441147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3600" b="1" dirty="0">
                <a:solidFill>
                  <a:srgbClr val="FF0000"/>
                </a:solidFill>
              </a:rPr>
              <a:t>2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077113" y="4250156"/>
            <a:ext cx="441147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3600" b="1" dirty="0">
                <a:solidFill>
                  <a:srgbClr val="FF0000"/>
                </a:solidFill>
              </a:rPr>
              <a:t>5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8326199" y="4356827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3600" b="1" dirty="0">
                <a:solidFill>
                  <a:srgbClr val="FF0000"/>
                </a:solidFill>
              </a:rPr>
              <a:t>40</a:t>
            </a:r>
            <a:endParaRPr lang="vi-VN" sz="3600" b="1" dirty="0">
              <a:solidFill>
                <a:srgbClr val="FF0000"/>
              </a:solidFill>
            </a:endParaRPr>
          </a:p>
        </p:txBody>
      </p:sp>
      <p:sp>
        <p:nvSpPr>
          <p:cNvPr id="11" name="TextBox 6"/>
          <p:cNvSpPr txBox="1"/>
          <p:nvPr/>
        </p:nvSpPr>
        <p:spPr>
          <a:xfrm>
            <a:off x="1295400" y="211455"/>
            <a:ext cx="9105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NZ" sz="3600" b="1" dirty="0" smtClean="0">
                <a:latin typeface="HP001 4 hàng" panose="020B0603050302020204" charset="0"/>
                <a:cs typeface="HP001 4 hàng" panose="020B0603050302020204" charset="0"/>
              </a:rPr>
              <a:t>tư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 15 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02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3</a:t>
            </a:r>
            <a:endParaRPr lang="en-US" sz="36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Toán</a:t>
            </a:r>
            <a:endParaRPr lang="vi-VN" altLang="en-US" sz="2800" dirty="0" smtClean="0">
              <a:solidFill>
                <a:srgbClr val="FF00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21" name="TextBox 22"/>
          <p:cNvSpPr txBox="1"/>
          <p:nvPr/>
        </p:nvSpPr>
        <p:spPr>
          <a:xfrm>
            <a:off x="2748280" y="1219200"/>
            <a:ext cx="58623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LUYỆN TẬP CHUNG 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( Tiết 3)</a:t>
            </a:r>
            <a:endParaRPr lang="vi-VN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bldLvl="0" animBg="1"/>
      <p:bldP spid="68" grpId="0"/>
      <p:bldP spid="69" grpId="0"/>
      <p:bldP spid="71" grpId="0" bldLvl="0" animBg="1"/>
      <p:bldP spid="72" grpId="0" bldLvl="0" animBg="1"/>
      <p:bldP spid="73" grpId="0" bldLvl="0" animBg="1"/>
      <p:bldP spid="7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/>
          <p:cNvGrpSpPr/>
          <p:nvPr/>
        </p:nvGrpSpPr>
        <p:grpSpPr>
          <a:xfrm rot="0">
            <a:off x="4224020" y="2352675"/>
            <a:ext cx="3328670" cy="1085450"/>
            <a:chOff x="1870518" y="1440654"/>
            <a:chExt cx="758382" cy="382154"/>
          </a:xfrm>
        </p:grpSpPr>
        <p:sp>
          <p:nvSpPr>
            <p:cNvPr id="66" name="Rectangle: Rounded Corners 65"/>
            <p:cNvSpPr/>
            <p:nvPr/>
          </p:nvSpPr>
          <p:spPr>
            <a:xfrm>
              <a:off x="1870518" y="1440654"/>
              <a:ext cx="758382" cy="382154"/>
            </a:xfrm>
            <a:prstGeom prst="roundRect">
              <a:avLst/>
            </a:prstGeom>
            <a:solidFill>
              <a:srgbClr val="FFD974"/>
            </a:solidFill>
            <a:ln>
              <a:solidFill>
                <a:srgbClr val="FFD9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200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969023" y="1440654"/>
              <a:ext cx="561372" cy="292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800" dirty="0"/>
                <a:t>Củng cố</a:t>
              </a:r>
              <a:endParaRPr lang="vi-VN" sz="4800" dirty="0"/>
            </a:p>
          </p:txBody>
        </p:sp>
      </p:grpSp>
      <p:sp>
        <p:nvSpPr>
          <p:cNvPr id="11" name="TextBox 6"/>
          <p:cNvSpPr txBox="1"/>
          <p:nvPr/>
        </p:nvSpPr>
        <p:spPr>
          <a:xfrm>
            <a:off x="1295400" y="211455"/>
            <a:ext cx="9105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NZ" sz="3600" b="1" dirty="0" smtClean="0">
                <a:latin typeface="HP001 4 hàng" panose="020B0603050302020204" charset="0"/>
                <a:cs typeface="HP001 4 hàng" panose="020B0603050302020204" charset="0"/>
              </a:rPr>
              <a:t>tư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 15 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02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 202</a:t>
            </a:r>
            <a:r>
              <a:rPr lang="vi-VN" altLang="en-US" sz="3600" b="1" dirty="0" smtClean="0">
                <a:latin typeface="HP001 4 hàng" panose="020B0603050302020204" charset="0"/>
                <a:cs typeface="HP001 4 hàng" panose="020B0603050302020204" charset="0"/>
              </a:rPr>
              <a:t>3</a:t>
            </a:r>
            <a:endParaRPr lang="en-US" sz="3600" b="1" dirty="0" smtClean="0">
              <a:latin typeface="HP001 4 hàng" panose="020B0603050302020204" charset="0"/>
              <a:cs typeface="HP001 4 hàng" panose="020B0603050302020204" charset="0"/>
            </a:endParaRPr>
          </a:p>
          <a:p>
            <a:pPr algn="ctr"/>
            <a:r>
              <a:rPr lang="vi-VN" altLang="en-US" sz="3600" b="1" dirty="0" err="1" smtClean="0">
                <a:latin typeface="HP001 4 hàng" panose="020B0603050302020204" charset="0"/>
                <a:cs typeface="HP001 4 hàng" panose="020B0603050302020204" charset="0"/>
              </a:rPr>
              <a:t>Toán</a:t>
            </a:r>
            <a:endParaRPr lang="vi-VN" altLang="en-US" sz="2800" dirty="0" smtClean="0">
              <a:solidFill>
                <a:srgbClr val="FF00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21" name="TextBox 22"/>
          <p:cNvSpPr txBox="1"/>
          <p:nvPr/>
        </p:nvSpPr>
        <p:spPr>
          <a:xfrm>
            <a:off x="2581910" y="1219200"/>
            <a:ext cx="64655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LUYỆN TẬP CHUNG </a:t>
            </a:r>
            <a:r>
              <a:rPr lang="vi-VN" altLang="en-US" sz="32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( Tiết 3)</a:t>
            </a:r>
            <a:endParaRPr lang="vi-VN" altLang="en-US" sz="32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5663" y="1984536"/>
            <a:ext cx="3549462" cy="3310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708</Words>
  <Application>WPS Presentation</Application>
  <PresentationFormat>Widescreen</PresentationFormat>
  <Paragraphs>124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9" baseType="lpstr">
      <vt:lpstr>Arial</vt:lpstr>
      <vt:lpstr>SimSun</vt:lpstr>
      <vt:lpstr>Wingdings</vt:lpstr>
      <vt:lpstr>Arial</vt:lpstr>
      <vt:lpstr>HP001 4 hàng</vt:lpstr>
      <vt:lpstr>Times New Roman</vt:lpstr>
      <vt:lpstr>UTM Cookies</vt:lpstr>
      <vt:lpstr>Segoe Print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DELL</cp:lastModifiedBy>
  <cp:revision>207</cp:revision>
  <dcterms:created xsi:type="dcterms:W3CDTF">2021-06-02T01:34:00Z</dcterms:created>
  <dcterms:modified xsi:type="dcterms:W3CDTF">2023-02-15T00:39:03Z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67CD626B7BD14830B3D301ADF1BE375F</vt:lpwstr>
  </property>
  <property fmtid="{D5CDD505-2E9C-101B-9397-08002B2CF9AE}" pid="3" name="KSOProductBuildVer">
    <vt:lpwstr>1033-11.2.0.11440</vt:lpwstr>
  </property>
</Properties>
</file>